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6" r:id="rId3"/>
    <p:sldId id="258" r:id="rId4"/>
    <p:sldId id="279" r:id="rId5"/>
    <p:sldId id="280" r:id="rId6"/>
    <p:sldId id="261" r:id="rId7"/>
    <p:sldId id="263" r:id="rId8"/>
    <p:sldId id="292" r:id="rId9"/>
    <p:sldId id="294" r:id="rId10"/>
    <p:sldId id="281" r:id="rId11"/>
    <p:sldId id="293" r:id="rId12"/>
    <p:sldId id="301" r:id="rId13"/>
    <p:sldId id="300" r:id="rId14"/>
    <p:sldId id="302" r:id="rId15"/>
    <p:sldId id="264" r:id="rId16"/>
    <p:sldId id="268" r:id="rId17"/>
    <p:sldId id="283" r:id="rId18"/>
    <p:sldId id="295" r:id="rId19"/>
    <p:sldId id="285" r:id="rId20"/>
    <p:sldId id="287" r:id="rId21"/>
    <p:sldId id="296" r:id="rId22"/>
    <p:sldId id="288" r:id="rId23"/>
    <p:sldId id="297" r:id="rId24"/>
    <p:sldId id="289" r:id="rId25"/>
    <p:sldId id="298" r:id="rId26"/>
    <p:sldId id="291" r:id="rId27"/>
    <p:sldId id="299" r:id="rId28"/>
    <p:sldId id="290" r:id="rId29"/>
    <p:sldId id="27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E8C23C2-3E91-4E5F-B2F3-B1A61032B40D}">
          <p14:sldIdLst>
            <p14:sldId id="256"/>
            <p14:sldId id="276"/>
            <p14:sldId id="258"/>
            <p14:sldId id="279"/>
            <p14:sldId id="280"/>
            <p14:sldId id="261"/>
            <p14:sldId id="263"/>
            <p14:sldId id="292"/>
            <p14:sldId id="294"/>
            <p14:sldId id="281"/>
            <p14:sldId id="293"/>
            <p14:sldId id="301"/>
            <p14:sldId id="300"/>
            <p14:sldId id="302"/>
            <p14:sldId id="264"/>
            <p14:sldId id="268"/>
            <p14:sldId id="283"/>
            <p14:sldId id="295"/>
            <p14:sldId id="285"/>
            <p14:sldId id="287"/>
            <p14:sldId id="296"/>
            <p14:sldId id="288"/>
            <p14:sldId id="297"/>
            <p14:sldId id="289"/>
            <p14:sldId id="298"/>
            <p14:sldId id="291"/>
            <p14:sldId id="299"/>
            <p14:sldId id="290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560" autoAdjust="0"/>
  </p:normalViewPr>
  <p:slideViewPr>
    <p:cSldViewPr snapToGrid="0">
      <p:cViewPr varScale="1">
        <p:scale>
          <a:sx n="83" d="100"/>
          <a:sy n="83" d="100"/>
        </p:scale>
        <p:origin x="208" y="496"/>
      </p:cViewPr>
      <p:guideLst/>
    </p:cSldViewPr>
  </p:slideViewPr>
  <p:outlineViewPr>
    <p:cViewPr>
      <p:scale>
        <a:sx n="33" d="100"/>
        <a:sy n="33" d="100"/>
      </p:scale>
      <p:origin x="0" y="-173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302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50240 Residents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F0E-495D-BFBA-4382B09C2C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F0E-495D-BFBA-4382B09C2C3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F0E-495D-BFBA-4382B09C2C3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F0E-495D-BFBA-4382B09C2C3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In St Charles</c:v>
                </c:pt>
                <c:pt idx="1">
                  <c:v>Rural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21.0</c:v>
                </c:pt>
                <c:pt idx="1">
                  <c:v>79.0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0E-495D-BFBA-4382B09C2C3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Survey Respondants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4A1-4F21-A82A-F7F668E1F72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4A1-4F21-A82A-F7F668E1F72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4A1-4F21-A82A-F7F668E1F72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4A1-4F21-A82A-F7F668E1F72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in St Charles</c:v>
                </c:pt>
                <c:pt idx="1">
                  <c:v>Rural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42.0</c:v>
                </c:pt>
                <c:pt idx="1">
                  <c:v>58.0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A1-4F21-A82A-F7F668E1F72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50240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931-4DDA-905B-8C0A1D65A0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931-4DDA-905B-8C0A1D65A0C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931-4DDA-905B-8C0A1D65A0C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931-4DDA-905B-8C0A1D65A0C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51.0</c:v>
                </c:pt>
                <c:pt idx="1">
                  <c:v>49.0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31-4DDA-905B-8C0A1D65A0C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Survey Responses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5C3-4A4E-BF7E-CE99193C80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5C3-4A4E-BF7E-CE99193C80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5C3-4A4E-BF7E-CE99193C803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5C3-4A4E-BF7E-CE99193C803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Male</c:v>
                </c:pt>
                <c:pt idx="1">
                  <c:v>Female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50.0</c:v>
                </c:pt>
                <c:pt idx="1">
                  <c:v>78.0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C3-4A4E-BF7E-CE99193C803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50240 Residents</a:t>
            </a:r>
          </a:p>
        </c:rich>
      </c:tx>
      <c:layout>
        <c:manualLayout>
          <c:xMode val="edge"/>
          <c:yMode val="edge"/>
          <c:x val="0.0306862745098039"/>
          <c:y val="0.02626778246139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336-4AE8-A2D4-291DD3813D8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336-4AE8-A2D4-291DD3813D8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336-4AE8-A2D4-291DD3813D8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336-4AE8-A2D4-291DD3813D8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336-4AE8-A2D4-291DD3813D8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336-4AE8-A2D4-291DD3813D8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85 and older</c:v>
                </c:pt>
                <c:pt idx="1">
                  <c:v>65-84</c:v>
                </c:pt>
                <c:pt idx="2">
                  <c:v>45-64</c:v>
                </c:pt>
                <c:pt idx="3">
                  <c:v>25-44</c:v>
                </c:pt>
                <c:pt idx="4">
                  <c:v>20-24</c:v>
                </c:pt>
                <c:pt idx="5">
                  <c:v>19 or younger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50.0</c:v>
                </c:pt>
                <c:pt idx="1">
                  <c:v>470.0</c:v>
                </c:pt>
                <c:pt idx="2">
                  <c:v>750.0</c:v>
                </c:pt>
                <c:pt idx="3">
                  <c:v>625.0</c:v>
                </c:pt>
                <c:pt idx="4">
                  <c:v>270.0</c:v>
                </c:pt>
                <c:pt idx="5">
                  <c:v>775.0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336-4AE8-A2D4-291DD3813D8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0"/>
          <c:y val="0.03502370994852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Survey Responses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A6D-45F9-ACDE-EDB3440C2E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A6D-45F9-ACDE-EDB3440C2E9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A6D-45F9-ACDE-EDB3440C2E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A6D-45F9-ACDE-EDB3440C2E9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A6D-45F9-ACDE-EDB3440C2E9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A6D-45F9-ACDE-EDB3440C2E9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85 and older</c:v>
                </c:pt>
                <c:pt idx="1">
                  <c:v>65-84</c:v>
                </c:pt>
                <c:pt idx="2">
                  <c:v>45-64</c:v>
                </c:pt>
                <c:pt idx="3">
                  <c:v>25-44</c:v>
                </c:pt>
                <c:pt idx="4">
                  <c:v>18-24</c:v>
                </c:pt>
                <c:pt idx="5">
                  <c:v>17 or younger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1.0</c:v>
                </c:pt>
                <c:pt idx="1">
                  <c:v>28.0</c:v>
                </c:pt>
                <c:pt idx="2">
                  <c:v>49.0</c:v>
                </c:pt>
                <c:pt idx="3">
                  <c:v>41.0</c:v>
                </c:pt>
                <c:pt idx="4">
                  <c:v>9.0</c:v>
                </c:pt>
                <c:pt idx="5">
                  <c:v>72.0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6D-45F9-ACDE-EDB3440C2E9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 Charles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DD6-425D-8CBB-F017C425B8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DD6-425D-8CBB-F017C425B8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DD6-425D-8CBB-F017C425B8D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DD6-425D-8CBB-F017C425B8D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Less than $34K</c:v>
                </c:pt>
                <c:pt idx="1">
                  <c:v>$35K-$49K</c:v>
                </c:pt>
                <c:pt idx="2">
                  <c:v>$50K-$99K</c:v>
                </c:pt>
                <c:pt idx="3">
                  <c:v>$100K and above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21.5</c:v>
                </c:pt>
                <c:pt idx="1">
                  <c:v>12.4</c:v>
                </c:pt>
                <c:pt idx="2">
                  <c:v>42.8</c:v>
                </c:pt>
                <c:pt idx="3">
                  <c:v>23.4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D6-425D-8CBB-F017C425B8D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Survey Respondents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Survey Respondants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2B4-44FB-B19F-1AAB269D9F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2B4-44FB-B19F-1AAB269D9FA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2B4-44FB-B19F-1AAB269D9FA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2B4-44FB-B19F-1AAB269D9FA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2B4-44FB-B19F-1AAB269D9FA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2B4-44FB-B19F-1AAB269D9FA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5"/>
                <c:pt idx="0">
                  <c:v>Less than $34K</c:v>
                </c:pt>
                <c:pt idx="1">
                  <c:v>$35K-$49K</c:v>
                </c:pt>
                <c:pt idx="2">
                  <c:v>$50K-$99K</c:v>
                </c:pt>
                <c:pt idx="3">
                  <c:v>$100K and above</c:v>
                </c:pt>
                <c:pt idx="4">
                  <c:v>Prefer not to answer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12.5</c:v>
                </c:pt>
                <c:pt idx="1">
                  <c:v>9.0</c:v>
                </c:pt>
                <c:pt idx="2">
                  <c:v>24.0</c:v>
                </c:pt>
                <c:pt idx="3">
                  <c:v>33.0</c:v>
                </c:pt>
                <c:pt idx="4">
                  <c:v>13.0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B4-44FB-B19F-1AAB269D9FA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FBCEE3-76D5-43CA-A5E7-1CDD9CDF6429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75EEB8-732E-4581-9522-84318638E6E1}">
      <dgm:prSet phldrT="[Text]"/>
      <dgm:spPr/>
      <dgm:t>
        <a:bodyPr/>
        <a:lstStyle/>
        <a:p>
          <a:r>
            <a:rPr lang="en-US" dirty="0"/>
            <a:t>Phase 1</a:t>
          </a:r>
        </a:p>
      </dgm:t>
    </dgm:pt>
    <dgm:pt modelId="{90FAABD1-2A68-48F8-91B9-02B661F8A5BB}" type="parTrans" cxnId="{EBC55756-C4E4-4415-8585-FDE99E1768BB}">
      <dgm:prSet/>
      <dgm:spPr/>
      <dgm:t>
        <a:bodyPr/>
        <a:lstStyle/>
        <a:p>
          <a:endParaRPr lang="en-US"/>
        </a:p>
      </dgm:t>
    </dgm:pt>
    <dgm:pt modelId="{09A09236-7F52-41D0-8F9F-D0C02DB2AB9D}" type="sibTrans" cxnId="{EBC55756-C4E4-4415-8585-FDE99E1768BB}">
      <dgm:prSet/>
      <dgm:spPr/>
      <dgm:t>
        <a:bodyPr/>
        <a:lstStyle/>
        <a:p>
          <a:endParaRPr lang="en-US"/>
        </a:p>
      </dgm:t>
    </dgm:pt>
    <dgm:pt modelId="{EC3C9F00-9676-4D73-8323-B797C8DABDA5}">
      <dgm:prSet phldrT="[Text]" custT="1"/>
      <dgm:spPr/>
      <dgm:t>
        <a:bodyPr/>
        <a:lstStyle/>
        <a:p>
          <a:r>
            <a:rPr lang="en-US" sz="1600" dirty="0"/>
            <a:t>Lay Groundwork</a:t>
          </a:r>
        </a:p>
      </dgm:t>
    </dgm:pt>
    <dgm:pt modelId="{E3CFBFE9-A016-4494-AF9C-023614DFF287}" type="parTrans" cxnId="{686EF1BA-2BD4-4BEF-B7BD-0E0668BF744C}">
      <dgm:prSet/>
      <dgm:spPr/>
      <dgm:t>
        <a:bodyPr/>
        <a:lstStyle/>
        <a:p>
          <a:endParaRPr lang="en-US"/>
        </a:p>
      </dgm:t>
    </dgm:pt>
    <dgm:pt modelId="{867F6F4F-5C10-47BB-A178-C4CA6430DDA7}" type="sibTrans" cxnId="{686EF1BA-2BD4-4BEF-B7BD-0E0668BF744C}">
      <dgm:prSet/>
      <dgm:spPr/>
      <dgm:t>
        <a:bodyPr/>
        <a:lstStyle/>
        <a:p>
          <a:endParaRPr lang="en-US"/>
        </a:p>
      </dgm:t>
    </dgm:pt>
    <dgm:pt modelId="{45D16747-4E19-48C7-A507-57BC82870948}">
      <dgm:prSet phldrT="[Text]" custT="1"/>
      <dgm:spPr/>
      <dgm:t>
        <a:bodyPr/>
        <a:lstStyle/>
        <a:p>
          <a:r>
            <a:rPr lang="en-US" sz="1600" dirty="0"/>
            <a:t>Develop awareness</a:t>
          </a:r>
        </a:p>
      </dgm:t>
    </dgm:pt>
    <dgm:pt modelId="{2F56039C-77C0-43BD-9579-14D433656274}" type="parTrans" cxnId="{A3631F2E-0B85-43BC-BCC0-91ACAFCA0131}">
      <dgm:prSet/>
      <dgm:spPr/>
      <dgm:t>
        <a:bodyPr/>
        <a:lstStyle/>
        <a:p>
          <a:endParaRPr lang="en-US"/>
        </a:p>
      </dgm:t>
    </dgm:pt>
    <dgm:pt modelId="{D639EC9F-D04F-4C1B-953F-993D78DF1236}" type="sibTrans" cxnId="{A3631F2E-0B85-43BC-BCC0-91ACAFCA0131}">
      <dgm:prSet/>
      <dgm:spPr/>
      <dgm:t>
        <a:bodyPr/>
        <a:lstStyle/>
        <a:p>
          <a:endParaRPr lang="en-US"/>
        </a:p>
      </dgm:t>
    </dgm:pt>
    <dgm:pt modelId="{DED8E73F-1A86-49D6-8E61-A6BE3703D955}">
      <dgm:prSet phldrT="[Text]"/>
      <dgm:spPr/>
      <dgm:t>
        <a:bodyPr/>
        <a:lstStyle/>
        <a:p>
          <a:r>
            <a:rPr lang="en-US" dirty="0"/>
            <a:t>Phase 2</a:t>
          </a:r>
        </a:p>
      </dgm:t>
    </dgm:pt>
    <dgm:pt modelId="{FD0B2C1F-A2AA-445C-A7E0-66FC829076C0}" type="parTrans" cxnId="{0FC9CD06-A0BD-4BD2-AA02-190D17F4A250}">
      <dgm:prSet/>
      <dgm:spPr/>
      <dgm:t>
        <a:bodyPr/>
        <a:lstStyle/>
        <a:p>
          <a:endParaRPr lang="en-US"/>
        </a:p>
      </dgm:t>
    </dgm:pt>
    <dgm:pt modelId="{4E004135-EBAF-47C1-B0A7-BAC71D056A85}" type="sibTrans" cxnId="{0FC9CD06-A0BD-4BD2-AA02-190D17F4A250}">
      <dgm:prSet/>
      <dgm:spPr/>
      <dgm:t>
        <a:bodyPr/>
        <a:lstStyle/>
        <a:p>
          <a:endParaRPr lang="en-US"/>
        </a:p>
      </dgm:t>
    </dgm:pt>
    <dgm:pt modelId="{6CCAC5C8-2058-4C0C-A669-3E63C491DB4F}">
      <dgm:prSet phldrT="[Text]" custT="1"/>
      <dgm:spPr/>
      <dgm:t>
        <a:bodyPr/>
        <a:lstStyle/>
        <a:p>
          <a:r>
            <a:rPr lang="en-US" sz="1500" dirty="0"/>
            <a:t>Identify demographics</a:t>
          </a:r>
        </a:p>
      </dgm:t>
    </dgm:pt>
    <dgm:pt modelId="{DB2D6D29-DA31-4D38-BAE9-044D0809165D}" type="parTrans" cxnId="{1A7435BC-9265-48F9-9BA7-B6887D178711}">
      <dgm:prSet/>
      <dgm:spPr/>
      <dgm:t>
        <a:bodyPr/>
        <a:lstStyle/>
        <a:p>
          <a:endParaRPr lang="en-US"/>
        </a:p>
      </dgm:t>
    </dgm:pt>
    <dgm:pt modelId="{1683C033-4A62-47C7-B8E3-BB61C4489B7E}" type="sibTrans" cxnId="{1A7435BC-9265-48F9-9BA7-B6887D178711}">
      <dgm:prSet/>
      <dgm:spPr/>
      <dgm:t>
        <a:bodyPr/>
        <a:lstStyle/>
        <a:p>
          <a:endParaRPr lang="en-US"/>
        </a:p>
      </dgm:t>
    </dgm:pt>
    <dgm:pt modelId="{8416BD9A-CA1C-468E-BF47-2D245A33E13F}">
      <dgm:prSet phldrT="[Text]" custT="1"/>
      <dgm:spPr/>
      <dgm:t>
        <a:bodyPr/>
        <a:lstStyle/>
        <a:p>
          <a:r>
            <a:rPr lang="en-US" sz="1500" dirty="0"/>
            <a:t>Collect surveys</a:t>
          </a:r>
        </a:p>
      </dgm:t>
    </dgm:pt>
    <dgm:pt modelId="{D59B21B0-7195-48E3-A617-4F1F2B00081F}" type="parTrans" cxnId="{2640E5EF-6147-4E64-9872-1C0128800FDD}">
      <dgm:prSet/>
      <dgm:spPr/>
      <dgm:t>
        <a:bodyPr/>
        <a:lstStyle/>
        <a:p>
          <a:endParaRPr lang="en-US"/>
        </a:p>
      </dgm:t>
    </dgm:pt>
    <dgm:pt modelId="{A48A2954-4C9E-4EDF-B42F-2A28FB8EFBAA}" type="sibTrans" cxnId="{2640E5EF-6147-4E64-9872-1C0128800FDD}">
      <dgm:prSet/>
      <dgm:spPr/>
      <dgm:t>
        <a:bodyPr/>
        <a:lstStyle/>
        <a:p>
          <a:endParaRPr lang="en-US"/>
        </a:p>
      </dgm:t>
    </dgm:pt>
    <dgm:pt modelId="{AFD60C58-2578-4CA4-B9FD-99DCD7AB7FE6}">
      <dgm:prSet phldrT="[Text]"/>
      <dgm:spPr/>
      <dgm:t>
        <a:bodyPr/>
        <a:lstStyle/>
        <a:p>
          <a:r>
            <a:rPr lang="en-US" dirty="0"/>
            <a:t>Phase 3</a:t>
          </a:r>
        </a:p>
      </dgm:t>
    </dgm:pt>
    <dgm:pt modelId="{0E981DA1-4F00-434D-9B1E-377265518CFF}" type="parTrans" cxnId="{B4760757-7086-4DD9-BC73-8599DE5DA39A}">
      <dgm:prSet/>
      <dgm:spPr/>
      <dgm:t>
        <a:bodyPr/>
        <a:lstStyle/>
        <a:p>
          <a:endParaRPr lang="en-US"/>
        </a:p>
      </dgm:t>
    </dgm:pt>
    <dgm:pt modelId="{B518728A-6A0F-4BA9-A1A0-E7FD97DB1C17}" type="sibTrans" cxnId="{B4760757-7086-4DD9-BC73-8599DE5DA39A}">
      <dgm:prSet/>
      <dgm:spPr/>
      <dgm:t>
        <a:bodyPr/>
        <a:lstStyle/>
        <a:p>
          <a:endParaRPr lang="en-US"/>
        </a:p>
      </dgm:t>
    </dgm:pt>
    <dgm:pt modelId="{B1475E32-36E6-4A88-A3EE-FEC4163C9E3C}">
      <dgm:prSet phldrT="[Text]"/>
      <dgm:spPr/>
      <dgm:t>
        <a:bodyPr/>
        <a:lstStyle/>
        <a:p>
          <a:r>
            <a:rPr lang="en-US" dirty="0"/>
            <a:t>Analyze data</a:t>
          </a:r>
        </a:p>
      </dgm:t>
    </dgm:pt>
    <dgm:pt modelId="{1B88F96D-5992-4460-9012-007E2DA482D6}" type="parTrans" cxnId="{23FDAFB7-33FE-4ECC-9FAD-288240F79432}">
      <dgm:prSet/>
      <dgm:spPr/>
      <dgm:t>
        <a:bodyPr/>
        <a:lstStyle/>
        <a:p>
          <a:endParaRPr lang="en-US"/>
        </a:p>
      </dgm:t>
    </dgm:pt>
    <dgm:pt modelId="{2236AF07-FCF7-4F5D-8DAB-9C7A3E7CF859}" type="sibTrans" cxnId="{23FDAFB7-33FE-4ECC-9FAD-288240F79432}">
      <dgm:prSet/>
      <dgm:spPr/>
      <dgm:t>
        <a:bodyPr/>
        <a:lstStyle/>
        <a:p>
          <a:endParaRPr lang="en-US"/>
        </a:p>
      </dgm:t>
    </dgm:pt>
    <dgm:pt modelId="{7E490FD8-B75C-4A03-B0A4-67EB90BB64AE}">
      <dgm:prSet phldrT="[Text]"/>
      <dgm:spPr/>
      <dgm:t>
        <a:bodyPr/>
        <a:lstStyle/>
        <a:p>
          <a:endParaRPr lang="en-US" dirty="0"/>
        </a:p>
      </dgm:t>
    </dgm:pt>
    <dgm:pt modelId="{1A18932B-FE82-4278-82F5-8BF0AC461135}" type="parTrans" cxnId="{B6FEEDB8-DB68-4F58-8F0E-5C1BC466F160}">
      <dgm:prSet/>
      <dgm:spPr/>
      <dgm:t>
        <a:bodyPr/>
        <a:lstStyle/>
        <a:p>
          <a:endParaRPr lang="en-US"/>
        </a:p>
      </dgm:t>
    </dgm:pt>
    <dgm:pt modelId="{73987D5D-CDF2-4033-898A-FE5231130752}" type="sibTrans" cxnId="{B6FEEDB8-DB68-4F58-8F0E-5C1BC466F160}">
      <dgm:prSet/>
      <dgm:spPr/>
      <dgm:t>
        <a:bodyPr/>
        <a:lstStyle/>
        <a:p>
          <a:endParaRPr lang="en-US"/>
        </a:p>
      </dgm:t>
    </dgm:pt>
    <dgm:pt modelId="{91D85174-22C3-4659-BECA-AAE1AC03127A}">
      <dgm:prSet phldrT="[Text]"/>
      <dgm:spPr/>
      <dgm:t>
        <a:bodyPr/>
        <a:lstStyle/>
        <a:p>
          <a:r>
            <a:rPr lang="en-US" dirty="0"/>
            <a:t>Identify themes</a:t>
          </a:r>
        </a:p>
      </dgm:t>
    </dgm:pt>
    <dgm:pt modelId="{0E6AA360-D9BE-458A-9EEE-C10D4BDC19C3}" type="parTrans" cxnId="{BCB85322-31C4-42C1-8812-478F55D876DC}">
      <dgm:prSet/>
      <dgm:spPr/>
      <dgm:t>
        <a:bodyPr/>
        <a:lstStyle/>
        <a:p>
          <a:endParaRPr lang="en-US"/>
        </a:p>
      </dgm:t>
    </dgm:pt>
    <dgm:pt modelId="{77F31BB3-BB8F-42DD-AC39-7F12F91CF284}" type="sibTrans" cxnId="{BCB85322-31C4-42C1-8812-478F55D876DC}">
      <dgm:prSet/>
      <dgm:spPr/>
      <dgm:t>
        <a:bodyPr/>
        <a:lstStyle/>
        <a:p>
          <a:endParaRPr lang="en-US"/>
        </a:p>
      </dgm:t>
    </dgm:pt>
    <dgm:pt modelId="{4B892A17-1E10-48E0-82D8-730069723668}">
      <dgm:prSet phldrT="[Text]"/>
      <dgm:spPr/>
      <dgm:t>
        <a:bodyPr/>
        <a:lstStyle/>
        <a:p>
          <a:r>
            <a:rPr lang="en-US" dirty="0"/>
            <a:t>Create value statements</a:t>
          </a:r>
        </a:p>
      </dgm:t>
    </dgm:pt>
    <dgm:pt modelId="{E9F3DC7A-F519-4627-BF8D-D8E869F53F4B}" type="parTrans" cxnId="{2D973A2B-42A3-487C-87EB-1554669FB93D}">
      <dgm:prSet/>
      <dgm:spPr/>
      <dgm:t>
        <a:bodyPr/>
        <a:lstStyle/>
        <a:p>
          <a:endParaRPr lang="en-US"/>
        </a:p>
      </dgm:t>
    </dgm:pt>
    <dgm:pt modelId="{9681FFBA-FFE0-4DE7-9CAE-14AC92D91F82}" type="sibTrans" cxnId="{2D973A2B-42A3-487C-87EB-1554669FB93D}">
      <dgm:prSet/>
      <dgm:spPr/>
      <dgm:t>
        <a:bodyPr/>
        <a:lstStyle/>
        <a:p>
          <a:endParaRPr lang="en-US"/>
        </a:p>
      </dgm:t>
    </dgm:pt>
    <dgm:pt modelId="{B084CED8-F88D-4ADB-9609-16F2EE21996A}" type="pres">
      <dgm:prSet presAssocID="{3DFBCEE3-76D5-43CA-A5E7-1CDD9CDF642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3DDD4F-CD24-45AC-89A4-6607A9FF77CD}" type="pres">
      <dgm:prSet presAssocID="{0D75EEB8-732E-4581-9522-84318638E6E1}" presName="compNode" presStyleCnt="0"/>
      <dgm:spPr/>
    </dgm:pt>
    <dgm:pt modelId="{8A2692C7-03BC-4B7B-806E-9467F9AEE6D0}" type="pres">
      <dgm:prSet presAssocID="{0D75EEB8-732E-4581-9522-84318638E6E1}" presName="noGeometry" presStyleCnt="0"/>
      <dgm:spPr/>
    </dgm:pt>
    <dgm:pt modelId="{9F8DF85D-414A-487B-B06C-964AB8BEF96D}" type="pres">
      <dgm:prSet presAssocID="{0D75EEB8-732E-4581-9522-84318638E6E1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CA2A78-4A3F-4E43-BE71-64BEEBAAE3D7}" type="pres">
      <dgm:prSet presAssocID="{0D75EEB8-732E-4581-9522-84318638E6E1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56046F4E-A54B-4F98-8FCD-9D29F453D3BD}" type="pres">
      <dgm:prSet presAssocID="{0D75EEB8-732E-4581-9522-84318638E6E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41D8E4-89A8-4182-A6C2-69B224ED3727}" type="pres">
      <dgm:prSet presAssocID="{0D75EEB8-732E-4581-9522-84318638E6E1}" presName="aSpace" presStyleCnt="0"/>
      <dgm:spPr/>
    </dgm:pt>
    <dgm:pt modelId="{206ABF09-A3A2-4E40-B68A-EFCD223EA9C8}" type="pres">
      <dgm:prSet presAssocID="{DED8E73F-1A86-49D6-8E61-A6BE3703D955}" presName="compNode" presStyleCnt="0"/>
      <dgm:spPr/>
    </dgm:pt>
    <dgm:pt modelId="{6455B64D-3CF4-41F4-B095-51910AACCEBB}" type="pres">
      <dgm:prSet presAssocID="{DED8E73F-1A86-49D6-8E61-A6BE3703D955}" presName="noGeometry" presStyleCnt="0"/>
      <dgm:spPr/>
    </dgm:pt>
    <dgm:pt modelId="{570B4A34-7BFB-463A-A700-A336BC0E4A21}" type="pres">
      <dgm:prSet presAssocID="{DED8E73F-1A86-49D6-8E61-A6BE3703D955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7C2F78-C15A-4DB4-974A-967E14DD1E0D}" type="pres">
      <dgm:prSet presAssocID="{DED8E73F-1A86-49D6-8E61-A6BE3703D955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CAA74DF7-66E5-4973-AD93-C510D9E22864}" type="pres">
      <dgm:prSet presAssocID="{DED8E73F-1A86-49D6-8E61-A6BE3703D95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7530E6-F100-44CB-A213-175E5D87B8A5}" type="pres">
      <dgm:prSet presAssocID="{DED8E73F-1A86-49D6-8E61-A6BE3703D955}" presName="aSpace" presStyleCnt="0"/>
      <dgm:spPr/>
    </dgm:pt>
    <dgm:pt modelId="{00B539DF-CF00-4661-B4C9-84EA23EAB086}" type="pres">
      <dgm:prSet presAssocID="{AFD60C58-2578-4CA4-B9FD-99DCD7AB7FE6}" presName="compNode" presStyleCnt="0"/>
      <dgm:spPr/>
    </dgm:pt>
    <dgm:pt modelId="{CA4C4228-F738-424D-A534-FEE6312F7E43}" type="pres">
      <dgm:prSet presAssocID="{AFD60C58-2578-4CA4-B9FD-99DCD7AB7FE6}" presName="noGeometry" presStyleCnt="0"/>
      <dgm:spPr/>
    </dgm:pt>
    <dgm:pt modelId="{6A3BE721-2D80-4861-9519-4ED4B0ABA7AE}" type="pres">
      <dgm:prSet presAssocID="{AFD60C58-2578-4CA4-B9FD-99DCD7AB7FE6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1E3D00-4A0D-47E4-B511-0FA357A79634}" type="pres">
      <dgm:prSet presAssocID="{AFD60C58-2578-4CA4-B9FD-99DCD7AB7FE6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9DAE9D46-6A1E-4767-AF4F-E5C840710B36}" type="pres">
      <dgm:prSet presAssocID="{AFD60C58-2578-4CA4-B9FD-99DCD7AB7FE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CCCC73-70DD-48FB-8D18-E79F5B8C9694}" type="presOf" srcId="{EC3C9F00-9676-4D73-8323-B797C8DABDA5}" destId="{9F8DF85D-414A-487B-B06C-964AB8BEF96D}" srcOrd="0" destOrd="0" presId="urn:microsoft.com/office/officeart/2005/8/layout/hProcess6"/>
    <dgm:cxn modelId="{686EF1BA-2BD4-4BEF-B7BD-0E0668BF744C}" srcId="{0D75EEB8-732E-4581-9522-84318638E6E1}" destId="{EC3C9F00-9676-4D73-8323-B797C8DABDA5}" srcOrd="0" destOrd="0" parTransId="{E3CFBFE9-A016-4494-AF9C-023614DFF287}" sibTransId="{867F6F4F-5C10-47BB-A178-C4CA6430DDA7}"/>
    <dgm:cxn modelId="{B6FEEDB8-DB68-4F58-8F0E-5C1BC466F160}" srcId="{AFD60C58-2578-4CA4-B9FD-99DCD7AB7FE6}" destId="{7E490FD8-B75C-4A03-B0A4-67EB90BB64AE}" srcOrd="3" destOrd="0" parTransId="{1A18932B-FE82-4278-82F5-8BF0AC461135}" sibTransId="{73987D5D-CDF2-4033-898A-FE5231130752}"/>
    <dgm:cxn modelId="{BCB85322-31C4-42C1-8812-478F55D876DC}" srcId="{AFD60C58-2578-4CA4-B9FD-99DCD7AB7FE6}" destId="{91D85174-22C3-4659-BECA-AAE1AC03127A}" srcOrd="1" destOrd="0" parTransId="{0E6AA360-D9BE-458A-9EEE-C10D4BDC19C3}" sibTransId="{77F31BB3-BB8F-42DD-AC39-7F12F91CF284}"/>
    <dgm:cxn modelId="{88A690C7-5D1F-4B0A-9FB5-F0A53BBC4D23}" type="presOf" srcId="{B1475E32-36E6-4A88-A3EE-FEC4163C9E3C}" destId="{FF1E3D00-4A0D-47E4-B511-0FA357A79634}" srcOrd="1" destOrd="0" presId="urn:microsoft.com/office/officeart/2005/8/layout/hProcess6"/>
    <dgm:cxn modelId="{9819E952-2389-4C13-B392-00D4F5D096A0}" type="presOf" srcId="{45D16747-4E19-48C7-A507-57BC82870948}" destId="{67CA2A78-4A3F-4E43-BE71-64BEEBAAE3D7}" srcOrd="1" destOrd="1" presId="urn:microsoft.com/office/officeart/2005/8/layout/hProcess6"/>
    <dgm:cxn modelId="{B2BA83D8-FB57-41C4-9F03-6289D697561C}" type="presOf" srcId="{91D85174-22C3-4659-BECA-AAE1AC03127A}" destId="{6A3BE721-2D80-4861-9519-4ED4B0ABA7AE}" srcOrd="0" destOrd="1" presId="urn:microsoft.com/office/officeart/2005/8/layout/hProcess6"/>
    <dgm:cxn modelId="{23FDAFB7-33FE-4ECC-9FAD-288240F79432}" srcId="{AFD60C58-2578-4CA4-B9FD-99DCD7AB7FE6}" destId="{B1475E32-36E6-4A88-A3EE-FEC4163C9E3C}" srcOrd="0" destOrd="0" parTransId="{1B88F96D-5992-4460-9012-007E2DA482D6}" sibTransId="{2236AF07-FCF7-4F5D-8DAB-9C7A3E7CF859}"/>
    <dgm:cxn modelId="{B4760757-7086-4DD9-BC73-8599DE5DA39A}" srcId="{3DFBCEE3-76D5-43CA-A5E7-1CDD9CDF6429}" destId="{AFD60C58-2578-4CA4-B9FD-99DCD7AB7FE6}" srcOrd="2" destOrd="0" parTransId="{0E981DA1-4F00-434D-9B1E-377265518CFF}" sibTransId="{B518728A-6A0F-4BA9-A1A0-E7FD97DB1C17}"/>
    <dgm:cxn modelId="{96F4D4E4-3308-4863-82B7-E9306720FA33}" type="presOf" srcId="{91D85174-22C3-4659-BECA-AAE1AC03127A}" destId="{FF1E3D00-4A0D-47E4-B511-0FA357A79634}" srcOrd="1" destOrd="1" presId="urn:microsoft.com/office/officeart/2005/8/layout/hProcess6"/>
    <dgm:cxn modelId="{8AAECBDE-DF63-4B23-9814-7A95DB33740E}" type="presOf" srcId="{8416BD9A-CA1C-468E-BF47-2D245A33E13F}" destId="{197C2F78-C15A-4DB4-974A-967E14DD1E0D}" srcOrd="1" destOrd="1" presId="urn:microsoft.com/office/officeart/2005/8/layout/hProcess6"/>
    <dgm:cxn modelId="{91411463-811C-4554-974D-D893FD4D8BC7}" type="presOf" srcId="{AFD60C58-2578-4CA4-B9FD-99DCD7AB7FE6}" destId="{9DAE9D46-6A1E-4767-AF4F-E5C840710B36}" srcOrd="0" destOrd="0" presId="urn:microsoft.com/office/officeart/2005/8/layout/hProcess6"/>
    <dgm:cxn modelId="{80118425-4099-4277-87A3-989C1E03B937}" type="presOf" srcId="{EC3C9F00-9676-4D73-8323-B797C8DABDA5}" destId="{67CA2A78-4A3F-4E43-BE71-64BEEBAAE3D7}" srcOrd="1" destOrd="0" presId="urn:microsoft.com/office/officeart/2005/8/layout/hProcess6"/>
    <dgm:cxn modelId="{A3631F2E-0B85-43BC-BCC0-91ACAFCA0131}" srcId="{0D75EEB8-732E-4581-9522-84318638E6E1}" destId="{45D16747-4E19-48C7-A507-57BC82870948}" srcOrd="1" destOrd="0" parTransId="{2F56039C-77C0-43BD-9579-14D433656274}" sibTransId="{D639EC9F-D04F-4C1B-953F-993D78DF1236}"/>
    <dgm:cxn modelId="{0FC9CD06-A0BD-4BD2-AA02-190D17F4A250}" srcId="{3DFBCEE3-76D5-43CA-A5E7-1CDD9CDF6429}" destId="{DED8E73F-1A86-49D6-8E61-A6BE3703D955}" srcOrd="1" destOrd="0" parTransId="{FD0B2C1F-A2AA-445C-A7E0-66FC829076C0}" sibTransId="{4E004135-EBAF-47C1-B0A7-BAC71D056A85}"/>
    <dgm:cxn modelId="{44106AC6-7CCC-42DE-AD90-7121966073FC}" type="presOf" srcId="{B1475E32-36E6-4A88-A3EE-FEC4163C9E3C}" destId="{6A3BE721-2D80-4861-9519-4ED4B0ABA7AE}" srcOrd="0" destOrd="0" presId="urn:microsoft.com/office/officeart/2005/8/layout/hProcess6"/>
    <dgm:cxn modelId="{BDEEC952-6E0D-4CEB-BAA0-529DDF277229}" type="presOf" srcId="{6CCAC5C8-2058-4C0C-A669-3E63C491DB4F}" destId="{197C2F78-C15A-4DB4-974A-967E14DD1E0D}" srcOrd="1" destOrd="0" presId="urn:microsoft.com/office/officeart/2005/8/layout/hProcess6"/>
    <dgm:cxn modelId="{EBC55756-C4E4-4415-8585-FDE99E1768BB}" srcId="{3DFBCEE3-76D5-43CA-A5E7-1CDD9CDF6429}" destId="{0D75EEB8-732E-4581-9522-84318638E6E1}" srcOrd="0" destOrd="0" parTransId="{90FAABD1-2A68-48F8-91B9-02B661F8A5BB}" sibTransId="{09A09236-7F52-41D0-8F9F-D0C02DB2AB9D}"/>
    <dgm:cxn modelId="{2AAC3958-2327-4259-B703-D407377D9AB1}" type="presOf" srcId="{7E490FD8-B75C-4A03-B0A4-67EB90BB64AE}" destId="{6A3BE721-2D80-4861-9519-4ED4B0ABA7AE}" srcOrd="0" destOrd="3" presId="urn:microsoft.com/office/officeart/2005/8/layout/hProcess6"/>
    <dgm:cxn modelId="{47A0BEF8-417E-4F14-8861-8AF8AD8BAD6A}" type="presOf" srcId="{8416BD9A-CA1C-468E-BF47-2D245A33E13F}" destId="{570B4A34-7BFB-463A-A700-A336BC0E4A21}" srcOrd="0" destOrd="1" presId="urn:microsoft.com/office/officeart/2005/8/layout/hProcess6"/>
    <dgm:cxn modelId="{4478542F-FF20-4557-9BD2-86B397C4CCB0}" type="presOf" srcId="{4B892A17-1E10-48E0-82D8-730069723668}" destId="{FF1E3D00-4A0D-47E4-B511-0FA357A79634}" srcOrd="1" destOrd="2" presId="urn:microsoft.com/office/officeart/2005/8/layout/hProcess6"/>
    <dgm:cxn modelId="{CBE59938-0C7D-4164-A8D9-101050DA46FC}" type="presOf" srcId="{45D16747-4E19-48C7-A507-57BC82870948}" destId="{9F8DF85D-414A-487B-B06C-964AB8BEF96D}" srcOrd="0" destOrd="1" presId="urn:microsoft.com/office/officeart/2005/8/layout/hProcess6"/>
    <dgm:cxn modelId="{2640E5EF-6147-4E64-9872-1C0128800FDD}" srcId="{DED8E73F-1A86-49D6-8E61-A6BE3703D955}" destId="{8416BD9A-CA1C-468E-BF47-2D245A33E13F}" srcOrd="1" destOrd="0" parTransId="{D59B21B0-7195-48E3-A617-4F1F2B00081F}" sibTransId="{A48A2954-4C9E-4EDF-B42F-2A28FB8EFBAA}"/>
    <dgm:cxn modelId="{B6165FAE-5CF6-4CD5-8ABA-93B0DE93299B}" type="presOf" srcId="{0D75EEB8-732E-4581-9522-84318638E6E1}" destId="{56046F4E-A54B-4F98-8FCD-9D29F453D3BD}" srcOrd="0" destOrd="0" presId="urn:microsoft.com/office/officeart/2005/8/layout/hProcess6"/>
    <dgm:cxn modelId="{AE3D1699-002C-4DDD-A1B8-A1D0F87E40AC}" type="presOf" srcId="{7E490FD8-B75C-4A03-B0A4-67EB90BB64AE}" destId="{FF1E3D00-4A0D-47E4-B511-0FA357A79634}" srcOrd="1" destOrd="3" presId="urn:microsoft.com/office/officeart/2005/8/layout/hProcess6"/>
    <dgm:cxn modelId="{1A7435BC-9265-48F9-9BA7-B6887D178711}" srcId="{DED8E73F-1A86-49D6-8E61-A6BE3703D955}" destId="{6CCAC5C8-2058-4C0C-A669-3E63C491DB4F}" srcOrd="0" destOrd="0" parTransId="{DB2D6D29-DA31-4D38-BAE9-044D0809165D}" sibTransId="{1683C033-4A62-47C7-B8E3-BB61C4489B7E}"/>
    <dgm:cxn modelId="{B76F3355-6953-4227-A05F-3DBED053C915}" type="presOf" srcId="{6CCAC5C8-2058-4C0C-A669-3E63C491DB4F}" destId="{570B4A34-7BFB-463A-A700-A336BC0E4A21}" srcOrd="0" destOrd="0" presId="urn:microsoft.com/office/officeart/2005/8/layout/hProcess6"/>
    <dgm:cxn modelId="{1A523AA4-9C97-4536-89F0-7328BDF48857}" type="presOf" srcId="{4B892A17-1E10-48E0-82D8-730069723668}" destId="{6A3BE721-2D80-4861-9519-4ED4B0ABA7AE}" srcOrd="0" destOrd="2" presId="urn:microsoft.com/office/officeart/2005/8/layout/hProcess6"/>
    <dgm:cxn modelId="{B7D714A9-90E1-4486-B362-2B308D5036EC}" type="presOf" srcId="{3DFBCEE3-76D5-43CA-A5E7-1CDD9CDF6429}" destId="{B084CED8-F88D-4ADB-9609-16F2EE21996A}" srcOrd="0" destOrd="0" presId="urn:microsoft.com/office/officeart/2005/8/layout/hProcess6"/>
    <dgm:cxn modelId="{011ABBBE-9EAC-4774-9A55-AB7AFB57AFEC}" type="presOf" srcId="{DED8E73F-1A86-49D6-8E61-A6BE3703D955}" destId="{CAA74DF7-66E5-4973-AD93-C510D9E22864}" srcOrd="0" destOrd="0" presId="urn:microsoft.com/office/officeart/2005/8/layout/hProcess6"/>
    <dgm:cxn modelId="{2D973A2B-42A3-487C-87EB-1554669FB93D}" srcId="{AFD60C58-2578-4CA4-B9FD-99DCD7AB7FE6}" destId="{4B892A17-1E10-48E0-82D8-730069723668}" srcOrd="2" destOrd="0" parTransId="{E9F3DC7A-F519-4627-BF8D-D8E869F53F4B}" sibTransId="{9681FFBA-FFE0-4DE7-9CAE-14AC92D91F82}"/>
    <dgm:cxn modelId="{B6C84BD7-37B2-461F-BB88-6DC10F2F1DF7}" type="presParOf" srcId="{B084CED8-F88D-4ADB-9609-16F2EE21996A}" destId="{A43DDD4F-CD24-45AC-89A4-6607A9FF77CD}" srcOrd="0" destOrd="0" presId="urn:microsoft.com/office/officeart/2005/8/layout/hProcess6"/>
    <dgm:cxn modelId="{3884AAFE-4A94-4BB1-9014-D14D404A93F9}" type="presParOf" srcId="{A43DDD4F-CD24-45AC-89A4-6607A9FF77CD}" destId="{8A2692C7-03BC-4B7B-806E-9467F9AEE6D0}" srcOrd="0" destOrd="0" presId="urn:microsoft.com/office/officeart/2005/8/layout/hProcess6"/>
    <dgm:cxn modelId="{5FFEB80B-F9D5-4072-AF42-12FDCA412ED9}" type="presParOf" srcId="{A43DDD4F-CD24-45AC-89A4-6607A9FF77CD}" destId="{9F8DF85D-414A-487B-B06C-964AB8BEF96D}" srcOrd="1" destOrd="0" presId="urn:microsoft.com/office/officeart/2005/8/layout/hProcess6"/>
    <dgm:cxn modelId="{BC0D0B99-32AE-404F-9B1F-1C059583CF84}" type="presParOf" srcId="{A43DDD4F-CD24-45AC-89A4-6607A9FF77CD}" destId="{67CA2A78-4A3F-4E43-BE71-64BEEBAAE3D7}" srcOrd="2" destOrd="0" presId="urn:microsoft.com/office/officeart/2005/8/layout/hProcess6"/>
    <dgm:cxn modelId="{7BCF8AB2-6D55-46F6-B844-F9961EDFD76B}" type="presParOf" srcId="{A43DDD4F-CD24-45AC-89A4-6607A9FF77CD}" destId="{56046F4E-A54B-4F98-8FCD-9D29F453D3BD}" srcOrd="3" destOrd="0" presId="urn:microsoft.com/office/officeart/2005/8/layout/hProcess6"/>
    <dgm:cxn modelId="{C41E91A5-503E-4A68-B239-762F505FADA2}" type="presParOf" srcId="{B084CED8-F88D-4ADB-9609-16F2EE21996A}" destId="{9641D8E4-89A8-4182-A6C2-69B224ED3727}" srcOrd="1" destOrd="0" presId="urn:microsoft.com/office/officeart/2005/8/layout/hProcess6"/>
    <dgm:cxn modelId="{2FB3837D-EE93-4141-A00D-1E84193D164B}" type="presParOf" srcId="{B084CED8-F88D-4ADB-9609-16F2EE21996A}" destId="{206ABF09-A3A2-4E40-B68A-EFCD223EA9C8}" srcOrd="2" destOrd="0" presId="urn:microsoft.com/office/officeart/2005/8/layout/hProcess6"/>
    <dgm:cxn modelId="{F813A398-E4AB-4A61-A20B-8ED6934AB0C9}" type="presParOf" srcId="{206ABF09-A3A2-4E40-B68A-EFCD223EA9C8}" destId="{6455B64D-3CF4-41F4-B095-51910AACCEBB}" srcOrd="0" destOrd="0" presId="urn:microsoft.com/office/officeart/2005/8/layout/hProcess6"/>
    <dgm:cxn modelId="{CC8885C8-C733-4DE4-9B4D-33C2A08A5398}" type="presParOf" srcId="{206ABF09-A3A2-4E40-B68A-EFCD223EA9C8}" destId="{570B4A34-7BFB-463A-A700-A336BC0E4A21}" srcOrd="1" destOrd="0" presId="urn:microsoft.com/office/officeart/2005/8/layout/hProcess6"/>
    <dgm:cxn modelId="{54B33293-60E5-4E66-8295-C1A8BCB7E82D}" type="presParOf" srcId="{206ABF09-A3A2-4E40-B68A-EFCD223EA9C8}" destId="{197C2F78-C15A-4DB4-974A-967E14DD1E0D}" srcOrd="2" destOrd="0" presId="urn:microsoft.com/office/officeart/2005/8/layout/hProcess6"/>
    <dgm:cxn modelId="{F9368080-1FAA-48E4-B7CF-CDEBBBF8CBC1}" type="presParOf" srcId="{206ABF09-A3A2-4E40-B68A-EFCD223EA9C8}" destId="{CAA74DF7-66E5-4973-AD93-C510D9E22864}" srcOrd="3" destOrd="0" presId="urn:microsoft.com/office/officeart/2005/8/layout/hProcess6"/>
    <dgm:cxn modelId="{9E4B4A27-D571-429B-8AA9-8117C75329A2}" type="presParOf" srcId="{B084CED8-F88D-4ADB-9609-16F2EE21996A}" destId="{837530E6-F100-44CB-A213-175E5D87B8A5}" srcOrd="3" destOrd="0" presId="urn:microsoft.com/office/officeart/2005/8/layout/hProcess6"/>
    <dgm:cxn modelId="{8E126E45-03F5-4271-9D89-5E56E684CF25}" type="presParOf" srcId="{B084CED8-F88D-4ADB-9609-16F2EE21996A}" destId="{00B539DF-CF00-4661-B4C9-84EA23EAB086}" srcOrd="4" destOrd="0" presId="urn:microsoft.com/office/officeart/2005/8/layout/hProcess6"/>
    <dgm:cxn modelId="{E8D13308-455B-4BB3-BE20-A29FE1058D8E}" type="presParOf" srcId="{00B539DF-CF00-4661-B4C9-84EA23EAB086}" destId="{CA4C4228-F738-424D-A534-FEE6312F7E43}" srcOrd="0" destOrd="0" presId="urn:microsoft.com/office/officeart/2005/8/layout/hProcess6"/>
    <dgm:cxn modelId="{1E13B79A-E5C7-4D44-9D76-5853A667BC06}" type="presParOf" srcId="{00B539DF-CF00-4661-B4C9-84EA23EAB086}" destId="{6A3BE721-2D80-4861-9519-4ED4B0ABA7AE}" srcOrd="1" destOrd="0" presId="urn:microsoft.com/office/officeart/2005/8/layout/hProcess6"/>
    <dgm:cxn modelId="{95AAD7E3-C77E-465F-9540-E628EACC3E98}" type="presParOf" srcId="{00B539DF-CF00-4661-B4C9-84EA23EAB086}" destId="{FF1E3D00-4A0D-47E4-B511-0FA357A79634}" srcOrd="2" destOrd="0" presId="urn:microsoft.com/office/officeart/2005/8/layout/hProcess6"/>
    <dgm:cxn modelId="{6984F487-263B-407C-BDC8-6C0FFAAF31EE}" type="presParOf" srcId="{00B539DF-CF00-4661-B4C9-84EA23EAB086}" destId="{9DAE9D46-6A1E-4767-AF4F-E5C840710B36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1125F1-A63A-4DEA-998C-170D99590A9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A4C6884-8C0C-4434-9B68-B959DED27F79}">
      <dgm:prSet/>
      <dgm:spPr/>
      <dgm:t>
        <a:bodyPr/>
        <a:lstStyle/>
        <a:p>
          <a:r>
            <a:rPr lang="en-US" dirty="0"/>
            <a:t>Survey data from all of Madison </a:t>
          </a:r>
          <a:r>
            <a:rPr lang="en-US" dirty="0" smtClean="0"/>
            <a:t>County – 1037 respondents --  </a:t>
          </a:r>
          <a:r>
            <a:rPr lang="en-US" dirty="0"/>
            <a:t>is analyzed with the help of </a:t>
          </a:r>
          <a:r>
            <a:rPr lang="en-US" dirty="0" err="1"/>
            <a:t>ThriVinci</a:t>
          </a:r>
          <a:endParaRPr lang="en-US" dirty="0"/>
        </a:p>
      </dgm:t>
    </dgm:pt>
    <dgm:pt modelId="{07352ADF-6143-4137-8DA2-F86FB7C70A7C}" type="parTrans" cxnId="{24373C3D-99E2-4DA9-8FB5-467684E00348}">
      <dgm:prSet/>
      <dgm:spPr/>
      <dgm:t>
        <a:bodyPr/>
        <a:lstStyle/>
        <a:p>
          <a:endParaRPr lang="en-US"/>
        </a:p>
      </dgm:t>
    </dgm:pt>
    <dgm:pt modelId="{EC3AB248-F3F3-4820-AE9F-88FB78534749}" type="sibTrans" cxnId="{24373C3D-99E2-4DA9-8FB5-467684E00348}">
      <dgm:prSet/>
      <dgm:spPr/>
      <dgm:t>
        <a:bodyPr/>
        <a:lstStyle/>
        <a:p>
          <a:endParaRPr lang="en-US"/>
        </a:p>
      </dgm:t>
    </dgm:pt>
    <dgm:pt modelId="{B3DE5A2B-5DE3-494C-87A2-7861DA07D34F}">
      <dgm:prSet/>
      <dgm:spPr/>
      <dgm:t>
        <a:bodyPr/>
        <a:lstStyle/>
        <a:p>
          <a:r>
            <a:rPr lang="en-US"/>
            <a:t>County leadership team articulates countywide value statements</a:t>
          </a:r>
        </a:p>
      </dgm:t>
    </dgm:pt>
    <dgm:pt modelId="{0A52DEBB-E3D8-4246-8405-A2F29F56E14F}" type="parTrans" cxnId="{666D0E1F-084B-4D2E-9B11-A02888081D1F}">
      <dgm:prSet/>
      <dgm:spPr/>
      <dgm:t>
        <a:bodyPr/>
        <a:lstStyle/>
        <a:p>
          <a:endParaRPr lang="en-US"/>
        </a:p>
      </dgm:t>
    </dgm:pt>
    <dgm:pt modelId="{70AB6CD3-B6D9-4119-BBF4-F0B90354FBE7}" type="sibTrans" cxnId="{666D0E1F-084B-4D2E-9B11-A02888081D1F}">
      <dgm:prSet/>
      <dgm:spPr/>
      <dgm:t>
        <a:bodyPr/>
        <a:lstStyle/>
        <a:p>
          <a:endParaRPr lang="en-US"/>
        </a:p>
      </dgm:t>
    </dgm:pt>
    <dgm:pt modelId="{ABA7E914-76E7-4C74-8251-51D49306A1D1}">
      <dgm:prSet/>
      <dgm:spPr/>
      <dgm:t>
        <a:bodyPr/>
        <a:lstStyle/>
        <a:p>
          <a:r>
            <a:rPr lang="en-US"/>
            <a:t>Decision made to share findings with leaders and decision makers</a:t>
          </a:r>
        </a:p>
      </dgm:t>
    </dgm:pt>
    <dgm:pt modelId="{89E747A2-7D43-45CF-A28B-179581BA2238}" type="parTrans" cxnId="{3CD76ED9-A0AA-4081-A5D1-7789A7CC9CED}">
      <dgm:prSet/>
      <dgm:spPr/>
      <dgm:t>
        <a:bodyPr/>
        <a:lstStyle/>
        <a:p>
          <a:endParaRPr lang="en-US"/>
        </a:p>
      </dgm:t>
    </dgm:pt>
    <dgm:pt modelId="{8C1D734A-075A-4098-9A3B-834EFA791764}" type="sibTrans" cxnId="{3CD76ED9-A0AA-4081-A5D1-7789A7CC9CED}">
      <dgm:prSet/>
      <dgm:spPr/>
      <dgm:t>
        <a:bodyPr/>
        <a:lstStyle/>
        <a:p>
          <a:endParaRPr lang="en-US"/>
        </a:p>
      </dgm:t>
    </dgm:pt>
    <dgm:pt modelId="{3699C80E-FC4F-4F1E-AF4B-C8D13ADED2CE}" type="pres">
      <dgm:prSet presAssocID="{141125F1-A63A-4DEA-998C-170D99590A9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B3AE879-ABAC-4614-B310-2763204CF800}" type="pres">
      <dgm:prSet presAssocID="{9A4C6884-8C0C-4434-9B68-B959DED27F79}" presName="thickLine" presStyleLbl="alignNode1" presStyleIdx="0" presStyleCnt="3"/>
      <dgm:spPr/>
    </dgm:pt>
    <dgm:pt modelId="{509C8B3F-248B-47AB-857B-BB060A36D968}" type="pres">
      <dgm:prSet presAssocID="{9A4C6884-8C0C-4434-9B68-B959DED27F79}" presName="horz1" presStyleCnt="0"/>
      <dgm:spPr/>
    </dgm:pt>
    <dgm:pt modelId="{5690852C-FC3B-475F-B391-D76E84DC6FDA}" type="pres">
      <dgm:prSet presAssocID="{9A4C6884-8C0C-4434-9B68-B959DED27F79}" presName="tx1" presStyleLbl="revTx" presStyleIdx="0" presStyleCnt="3"/>
      <dgm:spPr/>
      <dgm:t>
        <a:bodyPr/>
        <a:lstStyle/>
        <a:p>
          <a:endParaRPr lang="en-US"/>
        </a:p>
      </dgm:t>
    </dgm:pt>
    <dgm:pt modelId="{E7A08732-9573-4337-8C57-F4C77E469829}" type="pres">
      <dgm:prSet presAssocID="{9A4C6884-8C0C-4434-9B68-B959DED27F79}" presName="vert1" presStyleCnt="0"/>
      <dgm:spPr/>
    </dgm:pt>
    <dgm:pt modelId="{C5737724-9FC5-42F2-91E7-AAFC97CE10F5}" type="pres">
      <dgm:prSet presAssocID="{B3DE5A2B-5DE3-494C-87A2-7861DA07D34F}" presName="thickLine" presStyleLbl="alignNode1" presStyleIdx="1" presStyleCnt="3"/>
      <dgm:spPr/>
    </dgm:pt>
    <dgm:pt modelId="{BC671A69-A480-4342-86C0-D3012CE4EAC9}" type="pres">
      <dgm:prSet presAssocID="{B3DE5A2B-5DE3-494C-87A2-7861DA07D34F}" presName="horz1" presStyleCnt="0"/>
      <dgm:spPr/>
    </dgm:pt>
    <dgm:pt modelId="{29FFF498-059B-4E1E-9D5E-8D5BE87F1DA3}" type="pres">
      <dgm:prSet presAssocID="{B3DE5A2B-5DE3-494C-87A2-7861DA07D34F}" presName="tx1" presStyleLbl="revTx" presStyleIdx="1" presStyleCnt="3"/>
      <dgm:spPr/>
      <dgm:t>
        <a:bodyPr/>
        <a:lstStyle/>
        <a:p>
          <a:endParaRPr lang="en-US"/>
        </a:p>
      </dgm:t>
    </dgm:pt>
    <dgm:pt modelId="{F75C0496-4668-43BA-A484-B4422B800D0C}" type="pres">
      <dgm:prSet presAssocID="{B3DE5A2B-5DE3-494C-87A2-7861DA07D34F}" presName="vert1" presStyleCnt="0"/>
      <dgm:spPr/>
    </dgm:pt>
    <dgm:pt modelId="{2C9D6342-B7C3-479D-951D-3EC4B965B6CF}" type="pres">
      <dgm:prSet presAssocID="{ABA7E914-76E7-4C74-8251-51D49306A1D1}" presName="thickLine" presStyleLbl="alignNode1" presStyleIdx="2" presStyleCnt="3"/>
      <dgm:spPr/>
    </dgm:pt>
    <dgm:pt modelId="{0506C280-A41C-4975-924B-5531FDE00BC3}" type="pres">
      <dgm:prSet presAssocID="{ABA7E914-76E7-4C74-8251-51D49306A1D1}" presName="horz1" presStyleCnt="0"/>
      <dgm:spPr/>
    </dgm:pt>
    <dgm:pt modelId="{2227E55F-CBE6-41B0-B4BA-473ED6274031}" type="pres">
      <dgm:prSet presAssocID="{ABA7E914-76E7-4C74-8251-51D49306A1D1}" presName="tx1" presStyleLbl="revTx" presStyleIdx="2" presStyleCnt="3"/>
      <dgm:spPr/>
      <dgm:t>
        <a:bodyPr/>
        <a:lstStyle/>
        <a:p>
          <a:endParaRPr lang="en-US"/>
        </a:p>
      </dgm:t>
    </dgm:pt>
    <dgm:pt modelId="{8E2F0241-EA7F-46E4-9A68-701A235A800D}" type="pres">
      <dgm:prSet presAssocID="{ABA7E914-76E7-4C74-8251-51D49306A1D1}" presName="vert1" presStyleCnt="0"/>
      <dgm:spPr/>
    </dgm:pt>
  </dgm:ptLst>
  <dgm:cxnLst>
    <dgm:cxn modelId="{24373C3D-99E2-4DA9-8FB5-467684E00348}" srcId="{141125F1-A63A-4DEA-998C-170D99590A9E}" destId="{9A4C6884-8C0C-4434-9B68-B959DED27F79}" srcOrd="0" destOrd="0" parTransId="{07352ADF-6143-4137-8DA2-F86FB7C70A7C}" sibTransId="{EC3AB248-F3F3-4820-AE9F-88FB78534749}"/>
    <dgm:cxn modelId="{6C818263-64F5-4ECC-9F27-64BC6699C465}" type="presOf" srcId="{ABA7E914-76E7-4C74-8251-51D49306A1D1}" destId="{2227E55F-CBE6-41B0-B4BA-473ED6274031}" srcOrd="0" destOrd="0" presId="urn:microsoft.com/office/officeart/2008/layout/LinedList"/>
    <dgm:cxn modelId="{DF6BF42E-0666-4913-B469-689D1E90F45B}" type="presOf" srcId="{9A4C6884-8C0C-4434-9B68-B959DED27F79}" destId="{5690852C-FC3B-475F-B391-D76E84DC6FDA}" srcOrd="0" destOrd="0" presId="urn:microsoft.com/office/officeart/2008/layout/LinedList"/>
    <dgm:cxn modelId="{165398C8-B475-402F-B247-0702DB5D7C91}" type="presOf" srcId="{B3DE5A2B-5DE3-494C-87A2-7861DA07D34F}" destId="{29FFF498-059B-4E1E-9D5E-8D5BE87F1DA3}" srcOrd="0" destOrd="0" presId="urn:microsoft.com/office/officeart/2008/layout/LinedList"/>
    <dgm:cxn modelId="{666D0E1F-084B-4D2E-9B11-A02888081D1F}" srcId="{141125F1-A63A-4DEA-998C-170D99590A9E}" destId="{B3DE5A2B-5DE3-494C-87A2-7861DA07D34F}" srcOrd="1" destOrd="0" parTransId="{0A52DEBB-E3D8-4246-8405-A2F29F56E14F}" sibTransId="{70AB6CD3-B6D9-4119-BBF4-F0B90354FBE7}"/>
    <dgm:cxn modelId="{CA9B2994-016E-4822-B56B-62F34B160E43}" type="presOf" srcId="{141125F1-A63A-4DEA-998C-170D99590A9E}" destId="{3699C80E-FC4F-4F1E-AF4B-C8D13ADED2CE}" srcOrd="0" destOrd="0" presId="urn:microsoft.com/office/officeart/2008/layout/LinedList"/>
    <dgm:cxn modelId="{3CD76ED9-A0AA-4081-A5D1-7789A7CC9CED}" srcId="{141125F1-A63A-4DEA-998C-170D99590A9E}" destId="{ABA7E914-76E7-4C74-8251-51D49306A1D1}" srcOrd="2" destOrd="0" parTransId="{89E747A2-7D43-45CF-A28B-179581BA2238}" sibTransId="{8C1D734A-075A-4098-9A3B-834EFA791764}"/>
    <dgm:cxn modelId="{A542CE22-3053-4098-B688-3EA9FD2641D5}" type="presParOf" srcId="{3699C80E-FC4F-4F1E-AF4B-C8D13ADED2CE}" destId="{8B3AE879-ABAC-4614-B310-2763204CF800}" srcOrd="0" destOrd="0" presId="urn:microsoft.com/office/officeart/2008/layout/LinedList"/>
    <dgm:cxn modelId="{9AC0E4B2-8A45-4D71-80A4-6D8EE506E20E}" type="presParOf" srcId="{3699C80E-FC4F-4F1E-AF4B-C8D13ADED2CE}" destId="{509C8B3F-248B-47AB-857B-BB060A36D968}" srcOrd="1" destOrd="0" presId="urn:microsoft.com/office/officeart/2008/layout/LinedList"/>
    <dgm:cxn modelId="{7EA4A884-4FA3-4914-9D0F-91419C4C8FF1}" type="presParOf" srcId="{509C8B3F-248B-47AB-857B-BB060A36D968}" destId="{5690852C-FC3B-475F-B391-D76E84DC6FDA}" srcOrd="0" destOrd="0" presId="urn:microsoft.com/office/officeart/2008/layout/LinedList"/>
    <dgm:cxn modelId="{D0D12FCA-2450-4588-A8BB-FA38AC03EC32}" type="presParOf" srcId="{509C8B3F-248B-47AB-857B-BB060A36D968}" destId="{E7A08732-9573-4337-8C57-F4C77E469829}" srcOrd="1" destOrd="0" presId="urn:microsoft.com/office/officeart/2008/layout/LinedList"/>
    <dgm:cxn modelId="{995844A8-B675-490D-9BA4-D8085BF91852}" type="presParOf" srcId="{3699C80E-FC4F-4F1E-AF4B-C8D13ADED2CE}" destId="{C5737724-9FC5-42F2-91E7-AAFC97CE10F5}" srcOrd="2" destOrd="0" presId="urn:microsoft.com/office/officeart/2008/layout/LinedList"/>
    <dgm:cxn modelId="{0723F7F8-03D8-458E-8128-16453CF97F62}" type="presParOf" srcId="{3699C80E-FC4F-4F1E-AF4B-C8D13ADED2CE}" destId="{BC671A69-A480-4342-86C0-D3012CE4EAC9}" srcOrd="3" destOrd="0" presId="urn:microsoft.com/office/officeart/2008/layout/LinedList"/>
    <dgm:cxn modelId="{0259ABFD-8C15-4D76-A84E-90BEA985A8B7}" type="presParOf" srcId="{BC671A69-A480-4342-86C0-D3012CE4EAC9}" destId="{29FFF498-059B-4E1E-9D5E-8D5BE87F1DA3}" srcOrd="0" destOrd="0" presId="urn:microsoft.com/office/officeart/2008/layout/LinedList"/>
    <dgm:cxn modelId="{8CB1126B-DD06-4A6A-B031-C98FB93008A8}" type="presParOf" srcId="{BC671A69-A480-4342-86C0-D3012CE4EAC9}" destId="{F75C0496-4668-43BA-A484-B4422B800D0C}" srcOrd="1" destOrd="0" presId="urn:microsoft.com/office/officeart/2008/layout/LinedList"/>
    <dgm:cxn modelId="{5EDF3743-0F69-4751-87BD-C07A16300DF2}" type="presParOf" srcId="{3699C80E-FC4F-4F1E-AF4B-C8D13ADED2CE}" destId="{2C9D6342-B7C3-479D-951D-3EC4B965B6CF}" srcOrd="4" destOrd="0" presId="urn:microsoft.com/office/officeart/2008/layout/LinedList"/>
    <dgm:cxn modelId="{9FB86557-B5D4-4A65-AA97-9F2498EEF245}" type="presParOf" srcId="{3699C80E-FC4F-4F1E-AF4B-C8D13ADED2CE}" destId="{0506C280-A41C-4975-924B-5531FDE00BC3}" srcOrd="5" destOrd="0" presId="urn:microsoft.com/office/officeart/2008/layout/LinedList"/>
    <dgm:cxn modelId="{B53F79E8-ABCE-4226-B0F0-3EE4C44BD07B}" type="presParOf" srcId="{0506C280-A41C-4975-924B-5531FDE00BC3}" destId="{2227E55F-CBE6-41B0-B4BA-473ED6274031}" srcOrd="0" destOrd="0" presId="urn:microsoft.com/office/officeart/2008/layout/LinedList"/>
    <dgm:cxn modelId="{7C001D7C-9D6C-4B73-9EB6-09E0CFB77552}" type="presParOf" srcId="{0506C280-A41C-4975-924B-5531FDE00BC3}" destId="{8E2F0241-EA7F-46E4-9A68-701A235A800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DF85D-414A-487B-B06C-964AB8BEF96D}">
      <dsp:nvSpPr>
        <dsp:cNvPr id="0" name=""/>
        <dsp:cNvSpPr/>
      </dsp:nvSpPr>
      <dsp:spPr>
        <a:xfrm>
          <a:off x="682897" y="990768"/>
          <a:ext cx="2711053" cy="23698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Lay Groundwork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Develop awareness</a:t>
          </a:r>
        </a:p>
      </dsp:txBody>
      <dsp:txXfrm>
        <a:off x="1360661" y="1346238"/>
        <a:ext cx="1321638" cy="1658861"/>
      </dsp:txXfrm>
    </dsp:sp>
    <dsp:sp modelId="{56046F4E-A54B-4F98-8FCD-9D29F453D3BD}">
      <dsp:nvSpPr>
        <dsp:cNvPr id="0" name=""/>
        <dsp:cNvSpPr/>
      </dsp:nvSpPr>
      <dsp:spPr>
        <a:xfrm>
          <a:off x="5134" y="1497905"/>
          <a:ext cx="1355526" cy="1355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Phase 1</a:t>
          </a:r>
        </a:p>
      </dsp:txBody>
      <dsp:txXfrm>
        <a:off x="203646" y="1696417"/>
        <a:ext cx="958502" cy="958502"/>
      </dsp:txXfrm>
    </dsp:sp>
    <dsp:sp modelId="{570B4A34-7BFB-463A-A700-A336BC0E4A21}">
      <dsp:nvSpPr>
        <dsp:cNvPr id="0" name=""/>
        <dsp:cNvSpPr/>
      </dsp:nvSpPr>
      <dsp:spPr>
        <a:xfrm>
          <a:off x="4241155" y="990768"/>
          <a:ext cx="2711053" cy="23698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Identify demographics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Collect surveys</a:t>
          </a:r>
        </a:p>
      </dsp:txBody>
      <dsp:txXfrm>
        <a:off x="4918918" y="1346238"/>
        <a:ext cx="1321638" cy="1658861"/>
      </dsp:txXfrm>
    </dsp:sp>
    <dsp:sp modelId="{CAA74DF7-66E5-4973-AD93-C510D9E22864}">
      <dsp:nvSpPr>
        <dsp:cNvPr id="0" name=""/>
        <dsp:cNvSpPr/>
      </dsp:nvSpPr>
      <dsp:spPr>
        <a:xfrm>
          <a:off x="3563391" y="1497905"/>
          <a:ext cx="1355526" cy="1355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Phase 2</a:t>
          </a:r>
        </a:p>
      </dsp:txBody>
      <dsp:txXfrm>
        <a:off x="3761903" y="1696417"/>
        <a:ext cx="958502" cy="958502"/>
      </dsp:txXfrm>
    </dsp:sp>
    <dsp:sp modelId="{6A3BE721-2D80-4861-9519-4ED4B0ABA7AE}">
      <dsp:nvSpPr>
        <dsp:cNvPr id="0" name=""/>
        <dsp:cNvSpPr/>
      </dsp:nvSpPr>
      <dsp:spPr>
        <a:xfrm>
          <a:off x="7799412" y="990768"/>
          <a:ext cx="2711053" cy="23698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Analyze data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Identify themes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Create value statements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>
        <a:off x="8477175" y="1346238"/>
        <a:ext cx="1321638" cy="1658861"/>
      </dsp:txXfrm>
    </dsp:sp>
    <dsp:sp modelId="{9DAE9D46-6A1E-4767-AF4F-E5C840710B36}">
      <dsp:nvSpPr>
        <dsp:cNvPr id="0" name=""/>
        <dsp:cNvSpPr/>
      </dsp:nvSpPr>
      <dsp:spPr>
        <a:xfrm>
          <a:off x="7121649" y="1497905"/>
          <a:ext cx="1355526" cy="1355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Phase 3</a:t>
          </a:r>
        </a:p>
      </dsp:txBody>
      <dsp:txXfrm>
        <a:off x="7320161" y="1696417"/>
        <a:ext cx="958502" cy="9585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AE879-ABAC-4614-B310-2763204CF800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90852C-FC3B-475F-B391-D76E84DC6FDA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Survey data from all of Madison </a:t>
          </a:r>
          <a:r>
            <a:rPr lang="en-US" sz="3400" kern="1200" dirty="0" smtClean="0"/>
            <a:t>County – 1037 respondents --  </a:t>
          </a:r>
          <a:r>
            <a:rPr lang="en-US" sz="3400" kern="1200" dirty="0"/>
            <a:t>is analyzed with the help of </a:t>
          </a:r>
          <a:r>
            <a:rPr lang="en-US" sz="3400" kern="1200" dirty="0" err="1"/>
            <a:t>ThriVinci</a:t>
          </a:r>
          <a:endParaRPr lang="en-US" sz="3400" kern="1200" dirty="0"/>
        </a:p>
      </dsp:txBody>
      <dsp:txXfrm>
        <a:off x="0" y="2492"/>
        <a:ext cx="6492875" cy="1700138"/>
      </dsp:txXfrm>
    </dsp:sp>
    <dsp:sp modelId="{C5737724-9FC5-42F2-91E7-AAFC97CE10F5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 w="12700" cap="flat" cmpd="sng" algn="ctr">
          <a:solidFill>
            <a:schemeClr val="accent2">
              <a:hueOff val="953895"/>
              <a:satOff val="-21764"/>
              <a:lumOff val="80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FF498-059B-4E1E-9D5E-8D5BE87F1DA3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/>
            <a:t>County leadership team articulates countywide value statements</a:t>
          </a:r>
        </a:p>
      </dsp:txBody>
      <dsp:txXfrm>
        <a:off x="0" y="1702630"/>
        <a:ext cx="6492875" cy="1700138"/>
      </dsp:txXfrm>
    </dsp:sp>
    <dsp:sp modelId="{2C9D6342-B7C3-479D-951D-3EC4B965B6CF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2">
            <a:hueOff val="1907790"/>
            <a:satOff val="-43528"/>
            <a:lumOff val="16079"/>
            <a:alphaOff val="0"/>
          </a:schemeClr>
        </a:solidFill>
        <a:ln w="12700" cap="flat" cmpd="sng" algn="ctr">
          <a:solidFill>
            <a:schemeClr val="accent2">
              <a:hueOff val="1907790"/>
              <a:satOff val="-43528"/>
              <a:lumOff val="160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7E55F-CBE6-41B0-B4BA-473ED6274031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/>
            <a:t>Decision made to share findings with leaders and decision makers</a:t>
          </a:r>
        </a:p>
      </dsp:txBody>
      <dsp:txXfrm>
        <a:off x="0" y="3402769"/>
        <a:ext cx="6492875" cy="1700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46E00CE-8E0E-415E-9F38-28D7351652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D9E03-88CD-4D1B-8617-21B072B36B48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7822856-9CCB-4F57-9E56-8470F33EEC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F2ACF-5A23-4DCA-AF36-026B219FC8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="" xmlns:a16="http://schemas.microsoft.com/office/drawing/2014/main" id="{8DAAF94E-675B-4862-AA74-699D486D01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St Charles Heart and Soul Presentation</a:t>
            </a:r>
          </a:p>
        </p:txBody>
      </p:sp>
    </p:spTree>
    <p:extLst>
      <p:ext uri="{BB962C8B-B14F-4D97-AF65-F5344CB8AC3E}">
        <p14:creationId xmlns:p14="http://schemas.microsoft.com/office/powerpoint/2010/main" val="3298348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53DF5-F691-4731-8D1A-B88A6DC15110}" type="datetimeFigureOut">
              <a:rPr lang="en-US" smtClean="0"/>
              <a:t>8/4/20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A33A3-EA2E-4558-82CE-D52A91229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77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A33A3-EA2E-4558-82CE-D52A91229C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75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A33A3-EA2E-4558-82CE-D52A91229C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48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A33A3-EA2E-4558-82CE-D52A91229C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38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A33A3-EA2E-4558-82CE-D52A91229C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90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A33A3-EA2E-4558-82CE-D52A91229C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21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A33A3-EA2E-4558-82CE-D52A91229C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01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A33A3-EA2E-4558-82CE-D52A91229C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41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A33A3-EA2E-4558-82CE-D52A91229C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83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Talk about process</a:t>
            </a:r>
          </a:p>
          <a:p>
            <a:r>
              <a:rPr lang="en-US" i="1" dirty="0"/>
              <a:t>Each team member “vetted” statements with at least two other community members</a:t>
            </a:r>
          </a:p>
          <a:p>
            <a:r>
              <a:rPr lang="en-US" i="1" dirty="0"/>
              <a:t>Planned for a Community Summit for March 27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A33A3-EA2E-4558-82CE-D52A91229C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85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efforts to share with SC community was put on hold to the </a:t>
            </a:r>
            <a:r>
              <a:rPr lang="en-US" dirty="0" err="1" smtClean="0"/>
              <a:t>Covid</a:t>
            </a:r>
            <a:r>
              <a:rPr lang="en-US" dirty="0" smtClean="0"/>
              <a:t> 19 Pandemic. Work with the project continued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A33A3-EA2E-4558-82CE-D52A91229C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11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Thrivinci</a:t>
            </a:r>
            <a:endParaRPr lang="en-US" dirty="0"/>
          </a:p>
          <a:p>
            <a:r>
              <a:rPr lang="en-US" dirty="0"/>
              <a:t>Hired to assist</a:t>
            </a:r>
          </a:p>
          <a:p>
            <a:pPr lvl="1"/>
            <a:r>
              <a:rPr lang="en-US" dirty="0"/>
              <a:t>Funded by Co Supervisors</a:t>
            </a:r>
          </a:p>
          <a:p>
            <a:pPr lvl="1"/>
            <a:r>
              <a:rPr lang="en-US" dirty="0"/>
              <a:t>GMCCF </a:t>
            </a:r>
          </a:p>
          <a:p>
            <a:r>
              <a:rPr lang="en-US" dirty="0"/>
              <a:t>Lend unbiased reliability and accountability to analysis</a:t>
            </a:r>
          </a:p>
          <a:p>
            <a:r>
              <a:rPr lang="en-US" dirty="0"/>
              <a:t>Trained volunteers coded responses into categories </a:t>
            </a:r>
          </a:p>
          <a:p>
            <a:r>
              <a:rPr lang="en-US" dirty="0"/>
              <a:t>Report quantified qualitative data</a:t>
            </a:r>
          </a:p>
          <a:p>
            <a:endParaRPr lang="en-US" dirty="0"/>
          </a:p>
          <a:p>
            <a:r>
              <a:rPr lang="en-US" dirty="0"/>
              <a:t>Share page themes by county and community</a:t>
            </a:r>
          </a:p>
          <a:p>
            <a:r>
              <a:rPr lang="en-US" dirty="0" err="1"/>
              <a:t>Potenntial</a:t>
            </a:r>
            <a:r>
              <a:rPr lang="en-US" dirty="0"/>
              <a:t> actions</a:t>
            </a:r>
          </a:p>
          <a:p>
            <a:endParaRPr lang="en-US" dirty="0"/>
          </a:p>
          <a:p>
            <a:r>
              <a:rPr lang="en-US" dirty="0"/>
              <a:t>Using data from the </a:t>
            </a:r>
            <a:r>
              <a:rPr lang="en-US" dirty="0" err="1"/>
              <a:t>ThriVinci</a:t>
            </a:r>
            <a:r>
              <a:rPr lang="en-US" dirty="0"/>
              <a:t> report and analyses work done by leadership teams, a representative team of volunteers crafted a set of statements that capture the themes and goals expressed in the data. In total, these statements express the shared vision of what matters most…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A33A3-EA2E-4558-82CE-D52A91229C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93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Purpose of this PowerPoint presentation….</a:t>
            </a:r>
          </a:p>
          <a:p>
            <a:r>
              <a:rPr lang="en-US" dirty="0"/>
              <a:t>Share findings of the Heart and Soul Project</a:t>
            </a:r>
          </a:p>
          <a:p>
            <a:r>
              <a:rPr lang="en-US" dirty="0"/>
              <a:t>Overview of project’s history</a:t>
            </a:r>
          </a:p>
          <a:p>
            <a:r>
              <a:rPr lang="en-US" dirty="0"/>
              <a:t>Process used to collect and analyze what matters to residents</a:t>
            </a:r>
          </a:p>
          <a:p>
            <a:r>
              <a:rPr lang="en-US" dirty="0"/>
              <a:t>Results of survey/</a:t>
            </a:r>
          </a:p>
          <a:p>
            <a:r>
              <a:rPr lang="en-US" dirty="0"/>
              <a:t>Value Statements for St Charles</a:t>
            </a:r>
          </a:p>
          <a:p>
            <a:r>
              <a:rPr lang="en-US" dirty="0"/>
              <a:t>What’s next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A33A3-EA2E-4558-82CE-D52A91229C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075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A33A3-EA2E-4558-82CE-D52A91229C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850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A33A3-EA2E-4558-82CE-D52A91229C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930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A33A3-EA2E-4558-82CE-D52A91229C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346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A33A3-EA2E-4558-82CE-D52A91229C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521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A33A3-EA2E-4558-82CE-D52A91229C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690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A33A3-EA2E-4558-82CE-D52A91229CB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040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A33A3-EA2E-4558-82CE-D52A91229CB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616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A33A3-EA2E-4558-82CE-D52A91229CB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091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A33A3-EA2E-4558-82CE-D52A91229CB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624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A33A3-EA2E-4558-82CE-D52A91229CB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8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Madison Co is unique in the sense that there is a distinct county identity…Nationally. Madison Co is recognized for the covered bridges</a:t>
            </a:r>
          </a:p>
          <a:p>
            <a:endParaRPr lang="en-US" dirty="0"/>
          </a:p>
          <a:p>
            <a:r>
              <a:rPr lang="en-US" dirty="0"/>
              <a:t>In recent years, discussions focused on what will happen in the future as the county grows…Recognizing that change is inevitable, a task force was formed to determine what matters most –what needs to change and what need to stay the say</a:t>
            </a:r>
          </a:p>
          <a:p>
            <a:endParaRPr lang="en-US" dirty="0"/>
          </a:p>
          <a:p>
            <a:r>
              <a:rPr lang="en-US" dirty="0"/>
              <a:t>Partnership between local county government and residents to determine "what matters most” to the community</a:t>
            </a:r>
          </a:p>
          <a:p>
            <a:endParaRPr lang="en-US" dirty="0"/>
          </a:p>
          <a:p>
            <a:r>
              <a:rPr lang="en-US" dirty="0"/>
              <a:t>2017 citizens unite to discover the “Heart and Soul of Madison County”</a:t>
            </a:r>
          </a:p>
          <a:p>
            <a:endParaRPr lang="en-US" dirty="0"/>
          </a:p>
          <a:p>
            <a:r>
              <a:rPr lang="en-US" dirty="0"/>
              <a:t>Representatives recruited from all over Madison county were recruited in recognition of the seven communities within Madison County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group soon came to realize that the county was made up of distinct communities –and so community teams were established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A33A3-EA2E-4558-82CE-D52A91229C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42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A33A3-EA2E-4558-82CE-D52A91229C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15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Discussed how we should define our community</a:t>
            </a:r>
          </a:p>
          <a:p>
            <a:r>
              <a:rPr lang="en-US" dirty="0"/>
              <a:t>Explored who is in our community </a:t>
            </a:r>
          </a:p>
          <a:p>
            <a:r>
              <a:rPr lang="en-US" dirty="0"/>
              <a:t>Established a process and protocol to collect qualitative data—stories from real people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A33A3-EA2E-4558-82CE-D52A91229C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2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i="1" dirty="0"/>
              <a:t>Connect with, listen to and embrace everyone who lives, works, learns or plays in St Charles Community – 50240 area code</a:t>
            </a:r>
          </a:p>
          <a:p>
            <a:pPr lvl="1"/>
            <a:r>
              <a:rPr lang="en-US" i="1" dirty="0"/>
              <a:t>Reach out to the underrepresented and hard to reach voices</a:t>
            </a:r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r>
              <a:rPr lang="en-US" i="1" dirty="0"/>
              <a:t>      Identify things/characteristics that distinguish St Charles and make it a good place to live</a:t>
            </a:r>
          </a:p>
          <a:p>
            <a:endParaRPr lang="en-US" dirty="0"/>
          </a:p>
          <a:p>
            <a:pPr lvl="1"/>
            <a:r>
              <a:rPr lang="en-US" i="1" dirty="0"/>
              <a:t>Lead decision-makers in recognizing “homegrown ideas” that the community members will support</a:t>
            </a:r>
            <a:endParaRPr lang="en-US" dirty="0"/>
          </a:p>
          <a:p>
            <a:pPr lvl="1"/>
            <a:r>
              <a:rPr lang="en-US" i="1" dirty="0"/>
              <a:t>Build ownership for and commitment to see results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A33A3-EA2E-4558-82CE-D52A91229C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54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A33A3-EA2E-4558-82CE-D52A91229C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9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A33A3-EA2E-4558-82CE-D52A91229C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84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A33A3-EA2E-4558-82CE-D52A91229C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39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29C-46AC-46D1-858F-06C6BB465BB0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C74A-334A-483C-AC29-D3F46881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29C-46AC-46D1-858F-06C6BB465BB0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C74A-334A-483C-AC29-D3F46881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4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29C-46AC-46D1-858F-06C6BB465BB0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C74A-334A-483C-AC29-D3F46881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29C-46AC-46D1-858F-06C6BB465BB0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C74A-334A-483C-AC29-D3F46881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3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29C-46AC-46D1-858F-06C6BB465BB0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C74A-334A-483C-AC29-D3F46881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1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29C-46AC-46D1-858F-06C6BB465BB0}" type="datetimeFigureOut">
              <a:rPr lang="en-US" smtClean="0"/>
              <a:t>8/4/20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C74A-334A-483C-AC29-D3F46881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6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29C-46AC-46D1-858F-06C6BB465BB0}" type="datetimeFigureOut">
              <a:rPr lang="en-US" smtClean="0"/>
              <a:t>8/4/20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C74A-334A-483C-AC29-D3F46881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1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29C-46AC-46D1-858F-06C6BB465BB0}" type="datetimeFigureOut">
              <a:rPr lang="en-US" smtClean="0"/>
              <a:t>8/4/20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C74A-334A-483C-AC29-D3F46881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9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29C-46AC-46D1-858F-06C6BB465BB0}" type="datetimeFigureOut">
              <a:rPr lang="en-US" smtClean="0"/>
              <a:t>8/4/20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C74A-334A-483C-AC29-D3F46881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29C-46AC-46D1-858F-06C6BB465BB0}" type="datetimeFigureOut">
              <a:rPr lang="en-US" smtClean="0"/>
              <a:t>8/4/20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C74A-334A-483C-AC29-D3F46881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7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29C-46AC-46D1-858F-06C6BB465BB0}" type="datetimeFigureOut">
              <a:rPr lang="en-US" smtClean="0"/>
              <a:t>8/4/20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C74A-334A-483C-AC29-D3F46881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1929C-46AC-46D1-858F-06C6BB465BB0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5C74A-334A-483C-AC29-D3F46881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569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package" Target="../embeddings/Microsoft_Word_Document9.docx"/><Relationship Id="rId5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956582-2A49-4623-A01F-33D8A5748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St Charles </a:t>
            </a:r>
            <a:br>
              <a:rPr lang="en-US" sz="4800" dirty="0"/>
            </a:br>
            <a:r>
              <a:rPr lang="en-US" sz="4800" dirty="0"/>
              <a:t>Heart and Soul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A97C737-0BFF-4B57-945D-48BB0E3B3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Presentation for </a:t>
            </a:r>
          </a:p>
          <a:p>
            <a:pPr algn="l"/>
            <a:r>
              <a:rPr lang="en-US" sz="2000" dirty="0"/>
              <a:t>St Charles City Council</a:t>
            </a:r>
          </a:p>
          <a:p>
            <a:pPr algn="l"/>
            <a:r>
              <a:rPr lang="en-US" sz="2000" dirty="0"/>
              <a:t>August 2020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820AD413-2C4A-4CCD-8BC7-111C6E95A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8" y="1479450"/>
            <a:ext cx="6693244" cy="38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49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3646F7-4567-4258-8192-48617CA1C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1682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5200" dirty="0"/>
              <a:t>Voices were heard!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06E028-97A9-4A83-B5AB-7FFE90001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5458" y="2402237"/>
            <a:ext cx="6268770" cy="377910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What do you love about St Charles?</a:t>
            </a:r>
          </a:p>
          <a:p>
            <a:r>
              <a:rPr lang="en-US" sz="2400" dirty="0"/>
              <a:t>What are the most important  places in St Charles?</a:t>
            </a:r>
          </a:p>
          <a:p>
            <a:r>
              <a:rPr lang="en-US" sz="2400" dirty="0"/>
              <a:t>As St Charles grows, what should stay the same?</a:t>
            </a:r>
          </a:p>
          <a:p>
            <a:r>
              <a:rPr lang="en-US" sz="2400" dirty="0"/>
              <a:t>As our county grows, what about St Charles should change?</a:t>
            </a:r>
          </a:p>
          <a:p>
            <a:r>
              <a:rPr lang="en-US" sz="2400" dirty="0"/>
              <a:t>What more could Madison County do to support our community?</a:t>
            </a:r>
          </a:p>
          <a:p>
            <a:pPr marL="0"/>
            <a:endParaRPr lang="en-US" sz="2200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CDE94B56-2A28-4B67-B3E6-F60DB03A04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2" b="3163"/>
          <a:stretch/>
        </p:blipFill>
        <p:spPr>
          <a:xfrm rot="5400000">
            <a:off x="6509002" y="1175003"/>
            <a:ext cx="6858000" cy="450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9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8C1123-C129-45E2-9D8D-F52C9995C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Identified </a:t>
            </a:r>
            <a:r>
              <a:rPr lang="en-US" dirty="0" smtClean="0"/>
              <a:t>St Charles Demographics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70FD22-3D63-42DD-9654-B1229E16A4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Total population of 50240: </a:t>
            </a:r>
            <a:r>
              <a:rPr lang="en-US" sz="4000" dirty="0"/>
              <a:t>2875</a:t>
            </a:r>
          </a:p>
          <a:p>
            <a:pPr lvl="1"/>
            <a:r>
              <a:rPr lang="en-US" dirty="0"/>
              <a:t>In St Charles: 625</a:t>
            </a:r>
          </a:p>
          <a:p>
            <a:pPr lvl="1"/>
            <a:r>
              <a:rPr lang="en-US" dirty="0"/>
              <a:t>Outside of town: 2250</a:t>
            </a:r>
          </a:p>
          <a:p>
            <a:endParaRPr lang="en-US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7728CD6-9DAA-4E09-8A8B-56125ADC7E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Surveys collected: </a:t>
            </a:r>
          </a:p>
          <a:p>
            <a:pPr marL="0" indent="0">
              <a:buNone/>
            </a:pPr>
            <a:r>
              <a:rPr lang="en-US" sz="4000" dirty="0"/>
              <a:t>   216</a:t>
            </a:r>
          </a:p>
          <a:p>
            <a:pPr marL="0" indent="0">
              <a:buNone/>
            </a:pPr>
            <a:endParaRPr lang="en-US" sz="4000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A7BBF7E9-E2C7-4B52-880E-415CFBF069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8583686"/>
              </p:ext>
            </p:extLst>
          </p:nvPr>
        </p:nvGraphicFramePr>
        <p:xfrm>
          <a:off x="838200" y="3710608"/>
          <a:ext cx="3283226" cy="3183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="" xmlns:a16="http://schemas.microsoft.com/office/drawing/2014/main" id="{408DF9A9-201D-4F17-91A9-9CECE4D188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9106140"/>
              </p:ext>
            </p:extLst>
          </p:nvPr>
        </p:nvGraphicFramePr>
        <p:xfrm>
          <a:off x="6019799" y="3564835"/>
          <a:ext cx="3760305" cy="3293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498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F6A7EE-C5A9-4910-91BA-483640D63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Gender Distribution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="" xmlns:a16="http://schemas.microsoft.com/office/drawing/2014/main" id="{689536C4-2D7C-4D3D-B4B4-159A05A1FFD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6409730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="" xmlns:a16="http://schemas.microsoft.com/office/drawing/2014/main" id="{8A03AC5B-B200-4209-A338-C84EE91DF22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20499849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0035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28A48E-34F0-4F10-B284-779ABD11D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 Distribution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AA52ACFB-BBF2-497A-8EF8-65E987D5819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28124197"/>
              </p:ext>
            </p:extLst>
          </p:nvPr>
        </p:nvGraphicFramePr>
        <p:xfrm>
          <a:off x="838200" y="1690688"/>
          <a:ext cx="5181600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="" xmlns:a16="http://schemas.microsoft.com/office/drawing/2014/main" id="{40C4D927-3D48-4D1E-804B-915906A4346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50302510"/>
              </p:ext>
            </p:extLst>
          </p:nvPr>
        </p:nvGraphicFramePr>
        <p:xfrm>
          <a:off x="6172200" y="1690688"/>
          <a:ext cx="5181600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6918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882990-C6BD-43C3-B263-AB47836CE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Annual Household Income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="" xmlns:a16="http://schemas.microsoft.com/office/drawing/2014/main" id="{2C2E5A5A-A918-442F-973A-24539A486A1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58757265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="" xmlns:a16="http://schemas.microsoft.com/office/drawing/2014/main" id="{B821FD64-E633-4E30-AF6B-814F2FA9923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55615915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5169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B26E63-FCEA-4821-8558-6C32FF257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743" y="2442411"/>
            <a:ext cx="4996329" cy="18274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Community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772CD5-B886-4924-B737-3B566A71A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9743" y="4466816"/>
            <a:ext cx="5402254" cy="172634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May 22, 2019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Stimulating conversations…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values, issues </a:t>
            </a:r>
            <a:r>
              <a:rPr lang="en-US" sz="2400" dirty="0" smtClean="0">
                <a:solidFill>
                  <a:srgbClr val="FFFFFF"/>
                </a:solidFill>
              </a:rPr>
              <a:t>and </a:t>
            </a:r>
            <a:r>
              <a:rPr lang="en-US" sz="2400" dirty="0">
                <a:solidFill>
                  <a:srgbClr val="FFFFFF"/>
                </a:solidFill>
              </a:rPr>
              <a:t>concerns, </a:t>
            </a:r>
            <a:endParaRPr lang="en-US" sz="2400" dirty="0" smtClean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hopes </a:t>
            </a:r>
            <a:r>
              <a:rPr lang="en-US" sz="2400" dirty="0">
                <a:solidFill>
                  <a:srgbClr val="FFFFFF"/>
                </a:solidFill>
              </a:rPr>
              <a:t>and goals</a:t>
            </a:r>
          </a:p>
          <a:p>
            <a:pPr marL="0" indent="0" algn="ctr">
              <a:buNone/>
            </a:pPr>
            <a:endParaRPr lang="en-US" sz="2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="" xmlns:a16="http://schemas.microsoft.com/office/drawing/2014/main" id="{2F885806-1135-435B-9A68-1DE5284877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3" b="22560"/>
          <a:stretch/>
        </p:blipFill>
        <p:spPr>
          <a:xfrm>
            <a:off x="979868" y="10"/>
            <a:ext cx="6069184" cy="283977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</p:spPr>
      </p:pic>
      <p:pic>
        <p:nvPicPr>
          <p:cNvPr id="7" name="Picture 6" descr="A group of people sitting at a table&#10;&#10;Description automatically generated">
            <a:extLst>
              <a:ext uri="{FF2B5EF4-FFF2-40B4-BE49-F238E27FC236}">
                <a16:creationId xmlns="" xmlns:a16="http://schemas.microsoft.com/office/drawing/2014/main" id="{106B7283-E416-40B0-9D56-D80390B960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479"/>
          <a:stretch/>
        </p:blipFill>
        <p:spPr>
          <a:xfrm>
            <a:off x="3" y="3124786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131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B4D963-EC69-4768-817F-1DA5A7D6C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/>
              <a:t>Data rich….</a:t>
            </a:r>
          </a:p>
        </p:txBody>
      </p:sp>
      <p:pic>
        <p:nvPicPr>
          <p:cNvPr id="6" name="Picture Placeholder 5" descr="A person reading a book&#10;&#10;Description automatically generated">
            <a:extLst>
              <a:ext uri="{FF2B5EF4-FFF2-40B4-BE49-F238E27FC236}">
                <a16:creationId xmlns="" xmlns:a16="http://schemas.microsoft.com/office/drawing/2014/main" id="{703D112C-4922-4152-8718-D68B2D56F27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8" b="3632"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0297192-E7BD-4AAD-A6F1-C8649FB10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8" y="3502152"/>
            <a:ext cx="10506456" cy="2670048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3600" dirty="0"/>
              <a:t>Survey responses coded into data bits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3600" dirty="0"/>
              <a:t>Themes created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3600" dirty="0"/>
              <a:t>Community members discussed “what matters”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199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="" xmlns:a16="http://schemas.microsoft.com/office/drawing/2014/main" id="{6234BCC6-39B9-47D9-8BF8-C665401AE2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Content Placeholder 21" descr="A picture containing table, train, computer, keyboard&#10;&#10;Description automatically generated">
            <a:extLst>
              <a:ext uri="{FF2B5EF4-FFF2-40B4-BE49-F238E27FC236}">
                <a16:creationId xmlns="" xmlns:a16="http://schemas.microsoft.com/office/drawing/2014/main" id="{9FC84F37-4EC5-4E9C-9DBB-09746C6B7C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0" r="-2" b="27243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80" name="Content Placeholder 79" descr="A group of people sitting at a table&#10;&#10;Description automatically generated">
            <a:extLst>
              <a:ext uri="{FF2B5EF4-FFF2-40B4-BE49-F238E27FC236}">
                <a16:creationId xmlns="" xmlns:a16="http://schemas.microsoft.com/office/drawing/2014/main" id="{A7CC6093-70C2-4CCB-80BE-A9AB02FFD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9" r="-2" b="33984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87" name="Freeform: Shape 86">
            <a:extLst>
              <a:ext uri="{FF2B5EF4-FFF2-40B4-BE49-F238E27FC236}">
                <a16:creationId xmlns="" xmlns:a16="http://schemas.microsoft.com/office/drawing/2014/main" id="{72A9CE9D-DAC3-40AF-B504-78A64A909F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9" name="Freeform: Shape 88">
            <a:extLst>
              <a:ext uri="{FF2B5EF4-FFF2-40B4-BE49-F238E27FC236}">
                <a16:creationId xmlns="" xmlns:a16="http://schemas.microsoft.com/office/drawing/2014/main" id="{506D7452-6CDE-4381-86CE-07B2459383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9BC14F-60B0-4C26-9925-A88E7F7E7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524659"/>
            <a:ext cx="5019074" cy="27740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 Charles Team created Value Statements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762DA937-8B55-4317-BD32-98D7AF30E3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C52EE5A8-045B-4D39-8ED1-513334085E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7FAEC353-12E5-45D6-86E9-9E97474A17D1}"/>
              </a:ext>
            </a:extLst>
          </p:cNvPr>
          <p:cNvSpPr txBox="1"/>
          <p:nvPr/>
        </p:nvSpPr>
        <p:spPr>
          <a:xfrm>
            <a:off x="762000" y="2739390"/>
            <a:ext cx="4518858" cy="2499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89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F9DFC1-01A7-4121-AAC4-D8AB76424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/>
            </a:r>
            <a:br>
              <a:rPr lang="en-US" i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3900E09-977A-449B-BFAB-B334EDB1E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9113"/>
            <a:ext cx="6251713" cy="5487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St Charles Community </a:t>
            </a:r>
          </a:p>
          <a:p>
            <a:pPr marL="0" indent="0">
              <a:buNone/>
            </a:pPr>
            <a:r>
              <a:rPr lang="en-US" sz="4000" dirty="0"/>
              <a:t>Heart and Soul Summit </a:t>
            </a:r>
          </a:p>
          <a:p>
            <a:pPr marL="0" indent="0">
              <a:buNone/>
            </a:pPr>
            <a:r>
              <a:rPr lang="en-US" sz="4000" dirty="0"/>
              <a:t>p</a:t>
            </a:r>
            <a:r>
              <a:rPr lang="en-US" sz="4000" dirty="0" smtClean="0"/>
              <a:t>lanned </a:t>
            </a:r>
            <a:r>
              <a:rPr lang="en-US" sz="4000" dirty="0"/>
              <a:t>for March </a:t>
            </a:r>
            <a:r>
              <a:rPr lang="en-US" sz="4000" dirty="0" smtClean="0"/>
              <a:t>23. </a:t>
            </a:r>
            <a:r>
              <a:rPr lang="en-US" sz="4000" dirty="0" smtClean="0"/>
              <a:t>. . </a:t>
            </a:r>
          </a:p>
          <a:p>
            <a:pPr marL="0" indent="0">
              <a:buNone/>
            </a:pPr>
            <a:r>
              <a:rPr lang="en-US" sz="4000" dirty="0"/>
              <a:t>a</a:t>
            </a:r>
            <a:r>
              <a:rPr lang="en-US" sz="4000" dirty="0" smtClean="0"/>
              <a:t>nd then </a:t>
            </a:r>
            <a:endParaRPr lang="en-US" sz="4000" dirty="0"/>
          </a:p>
          <a:p>
            <a:pPr marL="0" indent="0" algn="ctr">
              <a:buNone/>
            </a:pPr>
            <a:r>
              <a:rPr lang="en-US" sz="7200" dirty="0" smtClean="0"/>
              <a:t>COVID-19 </a:t>
            </a:r>
            <a:endParaRPr lang="en-US" sz="72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="" xmlns:a16="http://schemas.microsoft.com/office/drawing/2014/main" id="{76E0FED0-0CBC-4F81-BBDF-2B93431E66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488775"/>
              </p:ext>
            </p:extLst>
          </p:nvPr>
        </p:nvGraphicFramePr>
        <p:xfrm>
          <a:off x="7646504" y="861390"/>
          <a:ext cx="3843131" cy="5329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Document" r:id="rId4" imgW="5032521" imgH="7322474" progId="Word.Document.12">
                  <p:embed/>
                </p:oleObj>
              </mc:Choice>
              <mc:Fallback>
                <p:oleObj name="Document" r:id="rId4" imgW="5032521" imgH="73224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46504" y="861390"/>
                        <a:ext cx="3843131" cy="532939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375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42285737-90EE-47DC-AC80-8AE156B11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B57BDC17-F1B3-455F-BBF1-680AA1F25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="" xmlns:a16="http://schemas.microsoft.com/office/drawing/2014/main" id="{64E2FA9A-FEF7-4501-B0EB-5E45EDD21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="" xmlns:a16="http://schemas.microsoft.com/office/drawing/2014/main" id="{BC38192B-B4CB-47D4-A3B1-10010247F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6" name="Freeform 8">
              <a:extLst>
                <a:ext uri="{FF2B5EF4-FFF2-40B4-BE49-F238E27FC236}">
                  <a16:creationId xmlns="" xmlns:a16="http://schemas.microsoft.com/office/drawing/2014/main" id="{96330E33-E171-4B0F-82B5-AF7230399B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="" xmlns:a16="http://schemas.microsoft.com/office/drawing/2014/main" id="{332B1723-69BF-42D7-B757-0FA059E15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="" xmlns:a16="http://schemas.microsoft.com/office/drawing/2014/main" id="{F115D62D-1E96-48D1-A78D-D370A0BFB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="" xmlns:a16="http://schemas.microsoft.com/office/drawing/2014/main" id="{91C2876A-169D-4822-A766-C00578C88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A5F612CC-EDFD-43C0-BE7F-9E9F5DFF7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Meanwhile…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="" xmlns:a16="http://schemas.microsoft.com/office/drawing/2014/main" id="{EC3646A1-21CA-4A70-A109-BAF0160B59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752580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981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D6C04D-B9FC-482A-AD5B-E40B06877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844" y="365125"/>
            <a:ext cx="10382956" cy="6001808"/>
          </a:xfrm>
        </p:spPr>
        <p:txBody>
          <a:bodyPr>
            <a:normAutofit/>
          </a:bodyPr>
          <a:lstStyle/>
          <a:p>
            <a:r>
              <a:rPr lang="en-US" dirty="0"/>
              <a:t>“When a community takes the time to get to know itself, it gains a sense of identity and purpose that informs decisions about its future.”</a:t>
            </a:r>
            <a:br>
              <a:rPr lang="en-US" dirty="0"/>
            </a:br>
            <a:r>
              <a:rPr lang="en-US" dirty="0"/>
              <a:t>		</a:t>
            </a:r>
            <a:r>
              <a:rPr lang="en-US" sz="2400" dirty="0"/>
              <a:t>Lyman Orton,  Founder and chairman of Orton Family Foundation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627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645610-2CA2-41B5-AD9A-3BAB8E254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02956"/>
            <a:ext cx="10515600" cy="2371241"/>
          </a:xfrm>
        </p:spPr>
        <p:txBody>
          <a:bodyPr anchor="t"/>
          <a:lstStyle/>
          <a:p>
            <a:pPr algn="ctr"/>
            <a:r>
              <a:rPr lang="en-US" dirty="0"/>
              <a:t>St Charles </a:t>
            </a:r>
            <a:br>
              <a:rPr lang="en-US" dirty="0"/>
            </a:br>
            <a:r>
              <a:rPr lang="en-US" dirty="0"/>
              <a:t>Heart and Soul Statements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F301BC5-ACCA-4ADC-9BAE-E214F9137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324747"/>
            <a:ext cx="10515600" cy="376490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820AD413-2C4A-4CCD-8BC7-111C6E95A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028" y="2324748"/>
            <a:ext cx="6693244" cy="38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1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525C81-AC23-4458-8EB7-D7D445080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Small town feel…</a:t>
            </a:r>
          </a:p>
        </p:txBody>
      </p:sp>
      <p:pic>
        <p:nvPicPr>
          <p:cNvPr id="5" name="Content Placeholder 4" descr="A close up of a tree&#10;&#10;Description automatically generated">
            <a:extLst>
              <a:ext uri="{FF2B5EF4-FFF2-40B4-BE49-F238E27FC236}">
                <a16:creationId xmlns="" xmlns:a16="http://schemas.microsoft.com/office/drawing/2014/main" id="{B513B370-3AE8-4E35-8572-E49D373B2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r="31887" b="1"/>
          <a:stretch/>
        </p:blipFill>
        <p:spPr>
          <a:xfrm rot="5400000">
            <a:off x="4916034" y="44654"/>
            <a:ext cx="2985818" cy="3539976"/>
          </a:xfrm>
          <a:prstGeom prst="rect">
            <a:avLst/>
          </a:prstGeom>
        </p:spPr>
      </p:pic>
      <p:pic>
        <p:nvPicPr>
          <p:cNvPr id="7" name="Picture 6" descr="A person holding a sign&#10;&#10;Description automatically generated">
            <a:extLst>
              <a:ext uri="{FF2B5EF4-FFF2-40B4-BE49-F238E27FC236}">
                <a16:creationId xmlns="" xmlns:a16="http://schemas.microsoft.com/office/drawing/2014/main" id="{2A884CF8-FB8E-41C3-9EB7-92F1BD9FAB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790"/>
          <a:stretch/>
        </p:blipFill>
        <p:spPr>
          <a:xfrm>
            <a:off x="317635" y="321733"/>
            <a:ext cx="4151681" cy="3026834"/>
          </a:xfrm>
          <a:prstGeom prst="rect">
            <a:avLst/>
          </a:prstGeom>
        </p:spPr>
      </p:pic>
      <p:pic>
        <p:nvPicPr>
          <p:cNvPr id="9" name="Picture 8" descr="A picture containing person, indoor, person, table&#10;&#10;Description automatically generated">
            <a:extLst>
              <a:ext uri="{FF2B5EF4-FFF2-40B4-BE49-F238E27FC236}">
                <a16:creationId xmlns="" xmlns:a16="http://schemas.microsoft.com/office/drawing/2014/main" id="{9F96D6F8-30B2-4FC9-96C5-B9A1D19818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6" r="26954" b="-3"/>
          <a:stretch/>
        </p:blipFill>
        <p:spPr>
          <a:xfrm rot="5400000">
            <a:off x="8623456" y="46848"/>
            <a:ext cx="2985818" cy="3535590"/>
          </a:xfrm>
          <a:prstGeom prst="rect">
            <a:avLst/>
          </a:prstGeom>
        </p:spPr>
      </p:pic>
      <p:pic>
        <p:nvPicPr>
          <p:cNvPr id="13" name="Picture 12" descr="A group of people in a room&#10;&#10;Description automatically generated">
            <a:extLst>
              <a:ext uri="{FF2B5EF4-FFF2-40B4-BE49-F238E27FC236}">
                <a16:creationId xmlns="" xmlns:a16="http://schemas.microsoft.com/office/drawing/2014/main" id="{8DCC3C3F-CBC4-4CC9-B7F3-F93E636F9E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995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4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53F828-7D9D-43E1-805E-C00D569DA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020" y="650929"/>
            <a:ext cx="10280780" cy="113137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Theme: Small Town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B3C8FF-03F4-42F5-8202-DF2638351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020" y="1576873"/>
            <a:ext cx="10280780" cy="460009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400" i="1" dirty="0"/>
              <a:t>We value our small quiet rural community which provides a safe, neighborly, family friendly lifestyle.</a:t>
            </a:r>
          </a:p>
        </p:txBody>
      </p:sp>
    </p:spTree>
    <p:extLst>
      <p:ext uri="{BB962C8B-B14F-4D97-AF65-F5344CB8AC3E}">
        <p14:creationId xmlns:p14="http://schemas.microsoft.com/office/powerpoint/2010/main" val="58034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41A1A3-A056-4B13-9676-AF73AFF33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Natural Beauty</a:t>
            </a:r>
          </a:p>
        </p:txBody>
      </p:sp>
      <p:pic>
        <p:nvPicPr>
          <p:cNvPr id="5" name="Content Placeholder 4" descr="A close up of a lush green field&#10;&#10;Description automatically generated">
            <a:extLst>
              <a:ext uri="{FF2B5EF4-FFF2-40B4-BE49-F238E27FC236}">
                <a16:creationId xmlns="" xmlns:a16="http://schemas.microsoft.com/office/drawing/2014/main" id="{00B9CC8B-A7EA-4363-9665-9EBE73ABC0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7" r="-2" b="-2"/>
          <a:stretch/>
        </p:blipFill>
        <p:spPr>
          <a:xfrm rot="5400000">
            <a:off x="-709406" y="1348774"/>
            <a:ext cx="6214534" cy="4160452"/>
          </a:xfrm>
          <a:prstGeom prst="rect">
            <a:avLst/>
          </a:prstGeom>
        </p:spPr>
      </p:pic>
      <p:pic>
        <p:nvPicPr>
          <p:cNvPr id="9" name="Picture 8" descr="A tree in a forest&#10;&#10;Description automatically generated">
            <a:extLst>
              <a:ext uri="{FF2B5EF4-FFF2-40B4-BE49-F238E27FC236}">
                <a16:creationId xmlns="" xmlns:a16="http://schemas.microsoft.com/office/drawing/2014/main" id="{C21CBBDE-9ACB-4E9F-9341-11658E9030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41" b="1"/>
          <a:stretch/>
        </p:blipFill>
        <p:spPr>
          <a:xfrm rot="5400000">
            <a:off x="4916034" y="44654"/>
            <a:ext cx="2985818" cy="3539976"/>
          </a:xfrm>
          <a:prstGeom prst="rect">
            <a:avLst/>
          </a:prstGeom>
        </p:spPr>
      </p:pic>
      <p:pic>
        <p:nvPicPr>
          <p:cNvPr id="7" name="Picture 6" descr="A tree in a field&#10;&#10;Description automatically generated">
            <a:extLst>
              <a:ext uri="{FF2B5EF4-FFF2-40B4-BE49-F238E27FC236}">
                <a16:creationId xmlns="" xmlns:a16="http://schemas.microsoft.com/office/drawing/2014/main" id="{45D7769D-9E8A-426E-8828-707A35676D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4" r="979" b="3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2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830786-8FD0-4319-BECF-3A6254851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366" y="438539"/>
            <a:ext cx="10327433" cy="961053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Theme: Natural Beauty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B33A92-89FA-4B31-96CA-BD18E3123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49" y="1399592"/>
            <a:ext cx="10607350" cy="4777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i="1" dirty="0"/>
              <a:t>We embrace our scenic countryside and its natural beauty - open spaces, farm land, rolling hills, timber land, vibrant skies – which all contribute to our peaceful and relaxing environment.</a:t>
            </a:r>
          </a:p>
        </p:txBody>
      </p:sp>
    </p:spTree>
    <p:extLst>
      <p:ext uri="{BB962C8B-B14F-4D97-AF65-F5344CB8AC3E}">
        <p14:creationId xmlns:p14="http://schemas.microsoft.com/office/powerpoint/2010/main" val="377670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CFBD08-7D43-45BE-B5D5-221F1A215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Heritage and Traditions</a:t>
            </a:r>
          </a:p>
        </p:txBody>
      </p:sp>
      <p:pic>
        <p:nvPicPr>
          <p:cNvPr id="25" name="Content Placeholder 24" descr="A large brick building with grass in front of a house&#10;&#10;Description automatically generated">
            <a:extLst>
              <a:ext uri="{FF2B5EF4-FFF2-40B4-BE49-F238E27FC236}">
                <a16:creationId xmlns="" xmlns:a16="http://schemas.microsoft.com/office/drawing/2014/main" id="{3AEE412B-782E-4755-9363-4724690BC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995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  <p:pic>
        <p:nvPicPr>
          <p:cNvPr id="7" name="Picture 6" descr="A group of people sitting at a table&#10;&#10;Description automatically generated">
            <a:extLst>
              <a:ext uri="{FF2B5EF4-FFF2-40B4-BE49-F238E27FC236}">
                <a16:creationId xmlns="" xmlns:a16="http://schemas.microsoft.com/office/drawing/2014/main" id="{5A909BC4-2E9C-4D9E-A43E-84CF26A151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790"/>
          <a:stretch/>
        </p:blipFill>
        <p:spPr>
          <a:xfrm>
            <a:off x="317635" y="321733"/>
            <a:ext cx="4151681" cy="3026834"/>
          </a:xfrm>
          <a:prstGeom prst="rect">
            <a:avLst/>
          </a:prstGeom>
        </p:spPr>
      </p:pic>
      <p:pic>
        <p:nvPicPr>
          <p:cNvPr id="5" name="Content Placeholder 4" descr="A group of people that are standing in the grass&#10;&#10;Description automatically generated">
            <a:extLst>
              <a:ext uri="{FF2B5EF4-FFF2-40B4-BE49-F238E27FC236}">
                <a16:creationId xmlns="" xmlns:a16="http://schemas.microsoft.com/office/drawing/2014/main" id="{35BD0403-5AAD-4473-AD3A-7CB1E70740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83" b="3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14" name="Content Placeholder 13" descr="A sign in front of a house&#10;&#10;Description automatically generated">
            <a:extLst>
              <a:ext uri="{FF2B5EF4-FFF2-40B4-BE49-F238E27FC236}">
                <a16:creationId xmlns="" xmlns:a16="http://schemas.microsoft.com/office/drawing/2014/main" id="{2AB00DD0-B8A0-4B1E-BCFD-8627B834F4C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r="7196" b="3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30A32D-35B8-4B51-A80F-2ECB6098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Theme: Heritage and Traditions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112514-E55A-400A-B082-3D4658E58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i="1" dirty="0"/>
              <a:t>We celebrate our heritage and traditions through festivals and celebrations, which connect our community and honor our values as we grow.</a:t>
            </a:r>
          </a:p>
        </p:txBody>
      </p:sp>
    </p:spTree>
    <p:extLst>
      <p:ext uri="{BB962C8B-B14F-4D97-AF65-F5344CB8AC3E}">
        <p14:creationId xmlns:p14="http://schemas.microsoft.com/office/powerpoint/2010/main" val="70094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63F736-57F4-4DC6-9C3F-BAE39AC5C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Community Connections</a:t>
            </a:r>
          </a:p>
        </p:txBody>
      </p:sp>
      <p:pic>
        <p:nvPicPr>
          <p:cNvPr id="5" name="Content Placeholder 4" descr="A group of people sitting at a table&#10;&#10;Description automatically generated">
            <a:extLst>
              <a:ext uri="{FF2B5EF4-FFF2-40B4-BE49-F238E27FC236}">
                <a16:creationId xmlns="" xmlns:a16="http://schemas.microsoft.com/office/drawing/2014/main" id="{0CA2F66A-2A93-4FF5-9561-5EB4A965E2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3" b="3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pic>
        <p:nvPicPr>
          <p:cNvPr id="9" name="Picture 8" descr="A picture containing person, indoor, young, boy&#10;&#10;Description automatically generated">
            <a:extLst>
              <a:ext uri="{FF2B5EF4-FFF2-40B4-BE49-F238E27FC236}">
                <a16:creationId xmlns="" xmlns:a16="http://schemas.microsoft.com/office/drawing/2014/main" id="{C872982F-7F83-4AD9-8FAF-D99AE780D4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7" r="-2" b="-2"/>
          <a:stretch/>
        </p:blipFill>
        <p:spPr>
          <a:xfrm rot="5400000">
            <a:off x="-709406" y="1348774"/>
            <a:ext cx="6214534" cy="4160452"/>
          </a:xfrm>
          <a:prstGeom prst="rect">
            <a:avLst/>
          </a:prstGeom>
        </p:spPr>
      </p:pic>
      <p:pic>
        <p:nvPicPr>
          <p:cNvPr id="7" name="Picture 6" descr="A group of people sitting at a table&#10;&#10;Description automatically generated">
            <a:extLst>
              <a:ext uri="{FF2B5EF4-FFF2-40B4-BE49-F238E27FC236}">
                <a16:creationId xmlns="" xmlns:a16="http://schemas.microsoft.com/office/drawing/2014/main" id="{BB257F27-9842-477B-955B-4F6C2C5AEE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83" b="3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3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C6A613-FCDA-4D71-94D6-0EAF9C486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326" y="253157"/>
            <a:ext cx="10187473" cy="1043798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Theme: Community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717DDF-C712-472D-983F-E6E58ACC9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45" y="1539551"/>
            <a:ext cx="10821955" cy="4637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i="1" dirty="0"/>
              <a:t>We appreciate and support our local government, businesses, churches, civic services and community organizations, which cooperate, collaborate, and coordinate their efforts toward our community’s well-being.</a:t>
            </a:r>
          </a:p>
        </p:txBody>
      </p:sp>
    </p:spTree>
    <p:extLst>
      <p:ext uri="{BB962C8B-B14F-4D97-AF65-F5344CB8AC3E}">
        <p14:creationId xmlns:p14="http://schemas.microsoft.com/office/powerpoint/2010/main" val="3545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1709F1D5-B0F1-4714-A239-E5B61C1619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228FB460-D3FF-4440-A020-05982A09E5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AEDEED-1295-448E-B252-AA01125CB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336" y="1131859"/>
            <a:ext cx="3821722" cy="396980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Next Steps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14847E93-7DC1-4D4B-8829-B19AA7137C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5566D6E1-03A1-4D73-A4E0-35D74D568A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9F835A99-04AC-494A-A572-AFE8413CC9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C4891A-B9DF-49EB-8646-05F5DFD85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8800"/>
            <a:ext cx="5257799" cy="3881430"/>
          </a:xfrm>
        </p:spPr>
        <p:txBody>
          <a:bodyPr anchor="t">
            <a:normAutofit/>
          </a:bodyPr>
          <a:lstStyle/>
          <a:p>
            <a:r>
              <a:rPr lang="en-US" dirty="0"/>
              <a:t>Celebrate!!!!</a:t>
            </a:r>
          </a:p>
          <a:p>
            <a:endParaRPr lang="en-US" dirty="0"/>
          </a:p>
          <a:p>
            <a:r>
              <a:rPr lang="en-US" dirty="0"/>
              <a:t>Translate our common values onto actions</a:t>
            </a:r>
          </a:p>
          <a:p>
            <a:endParaRPr lang="en-US" dirty="0"/>
          </a:p>
          <a:p>
            <a:r>
              <a:rPr lang="en-US" dirty="0"/>
              <a:t>Build toward a future that honors “what matters” to </a:t>
            </a:r>
            <a:r>
              <a:rPr lang="en-US"/>
              <a:t>residents </a:t>
            </a:r>
            <a:r>
              <a:rPr lang="en-US" smtClean="0"/>
              <a:t>of St </a:t>
            </a:r>
            <a:r>
              <a:rPr lang="en-US" dirty="0"/>
              <a:t>Charles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7B786209-1B0B-4CA9-9BDD-F7327066A8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2D2964BB-484D-45AE-AD66-D407D06296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6691AC69-A76E-4DAB-B565-468B6B87AC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3E482DE2-6CC8-4F71-8B27-274D45C13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182" y="3757746"/>
            <a:ext cx="3739653" cy="217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5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18FF6B-21FA-46DE-B29B-9954A298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r>
              <a:rPr lang="en-US" sz="3600" dirty="0"/>
              <a:t>In the Beginning…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914FF1-44F4-41FB-8528-72B14CFB5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74" y="1524000"/>
            <a:ext cx="4064409" cy="3004458"/>
          </a:xfrm>
        </p:spPr>
        <p:txBody>
          <a:bodyPr anchor="t">
            <a:normAutofit/>
          </a:bodyPr>
          <a:lstStyle/>
          <a:p>
            <a:endParaRPr lang="en-US" sz="1800" dirty="0"/>
          </a:p>
          <a:p>
            <a:pPr marL="0" indent="0" algn="ctr">
              <a:buNone/>
            </a:pPr>
            <a:r>
              <a:rPr lang="en-US" sz="3200" dirty="0"/>
              <a:t>Madison County</a:t>
            </a:r>
          </a:p>
          <a:p>
            <a:pPr marL="0" indent="0" algn="ctr">
              <a:buNone/>
            </a:pPr>
            <a:r>
              <a:rPr lang="en-US" sz="3200" dirty="0"/>
              <a:t> Heart &amp; Soul Leadership Team </a:t>
            </a:r>
          </a:p>
          <a:p>
            <a:pPr marL="0" indent="0" algn="ctr">
              <a:buNone/>
            </a:pPr>
            <a:r>
              <a:rPr lang="en-US" sz="2000" i="1" dirty="0"/>
              <a:t>Discovering What Matters Most </a:t>
            </a:r>
          </a:p>
          <a:p>
            <a:pPr marL="0" indent="0" algn="ctr">
              <a:buNone/>
            </a:pPr>
            <a:r>
              <a:rPr lang="en-US" sz="2000" i="1" dirty="0"/>
              <a:t>To People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B581EDCE-45FB-4E8B-9EC5-F292694601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5"/>
          <a:stretch/>
        </p:blipFill>
        <p:spPr>
          <a:xfrm rot="6663630">
            <a:off x="5748063" y="1246381"/>
            <a:ext cx="5918987" cy="4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0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7A2C60-E314-4E46-BECF-5B06116AD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August 2018: St Charles Team Formed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84F9D8-D8CD-4FB1-BF53-BC4E2D4C31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Dawn Vetter, Chair</a:t>
            </a:r>
          </a:p>
          <a:p>
            <a:r>
              <a:rPr lang="en-US" dirty="0"/>
              <a:t>Ann </a:t>
            </a:r>
            <a:r>
              <a:rPr lang="en-US" dirty="0" err="1"/>
              <a:t>Bartelt</a:t>
            </a:r>
            <a:r>
              <a:rPr lang="en-US" dirty="0"/>
              <a:t>, Facilitator</a:t>
            </a:r>
          </a:p>
          <a:p>
            <a:r>
              <a:rPr lang="en-US" dirty="0"/>
              <a:t>Ester Mae Cox, Facilitator</a:t>
            </a:r>
          </a:p>
          <a:p>
            <a:r>
              <a:rPr lang="en-US" dirty="0"/>
              <a:t>Greg Van Wyngarden</a:t>
            </a:r>
          </a:p>
          <a:p>
            <a:r>
              <a:rPr lang="en-US" dirty="0"/>
              <a:t>Mary Seibert</a:t>
            </a:r>
          </a:p>
          <a:p>
            <a:r>
              <a:rPr lang="en-US" dirty="0"/>
              <a:t>Jon Von Felt</a:t>
            </a:r>
          </a:p>
          <a:p>
            <a:r>
              <a:rPr lang="en-US" dirty="0"/>
              <a:t>Becky Knight</a:t>
            </a:r>
          </a:p>
          <a:p>
            <a:r>
              <a:rPr lang="en-US" dirty="0"/>
              <a:t>Kristy Daniels</a:t>
            </a:r>
          </a:p>
          <a:p>
            <a:r>
              <a:rPr lang="en-US" dirty="0"/>
              <a:t>Kyla Findley</a:t>
            </a:r>
          </a:p>
          <a:p>
            <a:r>
              <a:rPr lang="en-US" dirty="0"/>
              <a:t>Tom </a:t>
            </a:r>
            <a:r>
              <a:rPr lang="en-US" dirty="0" err="1"/>
              <a:t>Blomme</a:t>
            </a:r>
            <a:endParaRPr lang="en-US" dirty="0"/>
          </a:p>
          <a:p>
            <a:r>
              <a:rPr lang="en-US" dirty="0"/>
              <a:t>Dean </a:t>
            </a:r>
            <a:r>
              <a:rPr lang="en-US" dirty="0" err="1"/>
              <a:t>Bartelt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AD1D176-004C-4FBE-92DB-379CE7E031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Chris Benedict</a:t>
            </a:r>
          </a:p>
          <a:p>
            <a:r>
              <a:rPr lang="en-US" dirty="0"/>
              <a:t>Sharon </a:t>
            </a:r>
            <a:r>
              <a:rPr lang="en-US" dirty="0" err="1"/>
              <a:t>Dentlinger</a:t>
            </a:r>
            <a:endParaRPr lang="en-US" dirty="0"/>
          </a:p>
          <a:p>
            <a:r>
              <a:rPr lang="en-US" dirty="0"/>
              <a:t>Susie McDonald</a:t>
            </a:r>
          </a:p>
          <a:p>
            <a:r>
              <a:rPr lang="en-US" dirty="0"/>
              <a:t>Kim Downs</a:t>
            </a:r>
          </a:p>
          <a:p>
            <a:r>
              <a:rPr lang="en-US" dirty="0"/>
              <a:t>Jessica Stark</a:t>
            </a:r>
          </a:p>
          <a:p>
            <a:r>
              <a:rPr lang="en-US" dirty="0"/>
              <a:t>Kyle Stark</a:t>
            </a:r>
          </a:p>
          <a:p>
            <a:r>
              <a:rPr lang="en-US" dirty="0"/>
              <a:t>Amanda </a:t>
            </a:r>
            <a:r>
              <a:rPr lang="en-US" dirty="0" err="1"/>
              <a:t>Croxton</a:t>
            </a:r>
            <a:r>
              <a:rPr lang="en-US" dirty="0"/>
              <a:t> </a:t>
            </a:r>
          </a:p>
          <a:p>
            <a:r>
              <a:rPr lang="en-US" dirty="0"/>
              <a:t>Brian </a:t>
            </a:r>
            <a:r>
              <a:rPr lang="en-US" dirty="0" err="1"/>
              <a:t>Croxton</a:t>
            </a:r>
            <a:endParaRPr lang="en-US" dirty="0"/>
          </a:p>
          <a:p>
            <a:r>
              <a:rPr lang="en-US" dirty="0"/>
              <a:t>Rick Fitch</a:t>
            </a:r>
          </a:p>
          <a:p>
            <a:r>
              <a:rPr lang="en-US" dirty="0"/>
              <a:t>Dennis Peck</a:t>
            </a:r>
          </a:p>
          <a:p>
            <a:r>
              <a:rPr lang="en-US" dirty="0"/>
              <a:t>Gary Vetter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F119CD-3D6F-445B-846C-79A5D3FD0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Team met monthly 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55885B0-AF6B-4151-8E8D-2FE24A0752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79017"/>
            <a:ext cx="5638800" cy="377565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/>
              <a:t>Discussed how we should define our community</a:t>
            </a:r>
          </a:p>
          <a:p>
            <a:r>
              <a:rPr lang="en-US" sz="3200" dirty="0"/>
              <a:t>Explored who is in our community </a:t>
            </a:r>
          </a:p>
          <a:p>
            <a:r>
              <a:rPr lang="en-US" sz="3200" dirty="0"/>
              <a:t>Established a process and protocol to collect qualitative data—stories from real people</a:t>
            </a:r>
          </a:p>
        </p:txBody>
      </p:sp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="" xmlns:a16="http://schemas.microsoft.com/office/drawing/2014/main" id="{39395B7D-AE84-4B7E-A83F-F8A6993611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1" r="2236" b="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3830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1CA037-CF32-4A6A-A053-09CC3E1AE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>
            <a:normAutofit/>
          </a:bodyPr>
          <a:lstStyle/>
          <a:p>
            <a:r>
              <a:rPr lang="en-US" sz="3700"/>
              <a:t>Adopted Heart and Soul Principles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05C7EBC3-4672-4DAB-81C2-58661FAFAE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40BF962F-4C6F-461E-86F2-C43F56CC93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2E94A4F7-38E4-45EA-8E2E-CE1B5766B4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B5D724-4642-430B-8FDD-29537BFE7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3288"/>
            <a:ext cx="3603171" cy="3639684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Involve everyone—All voices matter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Focus on What Matters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Play the Long Game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9B0852FA-D349-494D-AA17-043A99C4F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88" y="2669155"/>
            <a:ext cx="5170711" cy="3011939"/>
          </a:xfrm>
          <a:custGeom>
            <a:avLst/>
            <a:gdLst/>
            <a:ahLst/>
            <a:cxnLst/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2333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263F64-5FAC-43D3-91B1-29498ED92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66D73DC7-6F33-426D-8444-C482294CAF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7783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052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497BE4-64A2-4DA0-82B5-521053F80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Lay the groundwork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0A6348-82DE-4B2D-AB37-D17DB5F94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1961322"/>
            <a:ext cx="7222433" cy="4426226"/>
          </a:xfrm>
        </p:spPr>
        <p:txBody>
          <a:bodyPr anchor="t">
            <a:noAutofit/>
          </a:bodyPr>
          <a:lstStyle/>
          <a:p>
            <a:r>
              <a:rPr lang="en-US" dirty="0"/>
              <a:t>Shared with Council, civic groups and organizations, attended neighborhood gatherings</a:t>
            </a:r>
          </a:p>
          <a:p>
            <a:r>
              <a:rPr lang="en-US" dirty="0"/>
              <a:t>Provided information at Old Settlers </a:t>
            </a:r>
          </a:p>
          <a:p>
            <a:r>
              <a:rPr lang="en-US" dirty="0"/>
              <a:t>Passed out candy canes with informational card at Community Christmas celebration</a:t>
            </a:r>
          </a:p>
          <a:p>
            <a:r>
              <a:rPr lang="en-US" dirty="0"/>
              <a:t>Posted information online at website and Facebook sites</a:t>
            </a:r>
          </a:p>
          <a:p>
            <a:r>
              <a:rPr lang="en-US" dirty="0"/>
              <a:t>Put informational flyers around town</a:t>
            </a:r>
          </a:p>
        </p:txBody>
      </p:sp>
      <p:pic>
        <p:nvPicPr>
          <p:cNvPr id="5" name="Picture 4" descr="A picture containing indoor, table, sitting, bag&#10;&#10;Description automatically generated">
            <a:extLst>
              <a:ext uri="{FF2B5EF4-FFF2-40B4-BE49-F238E27FC236}">
                <a16:creationId xmlns="" xmlns:a16="http://schemas.microsoft.com/office/drawing/2014/main" id="{EA4EF17C-2E35-46F0-ABCE-7ED7DA0607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9" r="8958" b="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1662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90EBFD-877B-4E37-9E59-D4C1411DC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Collected surveys, listened to all voices…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70C567-09B2-4058-90F6-DF701D485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591300" cy="4667250"/>
          </a:xfrm>
        </p:spPr>
        <p:txBody>
          <a:bodyPr>
            <a:noAutofit/>
          </a:bodyPr>
          <a:lstStyle/>
          <a:p>
            <a:r>
              <a:rPr lang="en-US" sz="3200" dirty="0"/>
              <a:t>Surveys </a:t>
            </a:r>
            <a:r>
              <a:rPr lang="en-US" sz="3200" dirty="0" smtClean="0"/>
              <a:t>collected online </a:t>
            </a:r>
            <a:r>
              <a:rPr lang="en-US" sz="3200" dirty="0"/>
              <a:t>at MadisonCountyHeartandsoul.org</a:t>
            </a:r>
          </a:p>
          <a:p>
            <a:r>
              <a:rPr lang="en-US" sz="3200" dirty="0"/>
              <a:t>Paper copies and drop boxes placed around town</a:t>
            </a:r>
          </a:p>
          <a:p>
            <a:r>
              <a:rPr lang="en-US" sz="3200" dirty="0"/>
              <a:t>Recruited respondents at neighborhood parties</a:t>
            </a:r>
          </a:p>
          <a:p>
            <a:r>
              <a:rPr lang="en-US" sz="3200" dirty="0"/>
              <a:t>Conducted interviews</a:t>
            </a:r>
          </a:p>
          <a:p>
            <a:r>
              <a:rPr lang="en-US" sz="3200" dirty="0"/>
              <a:t>Attended school registrations</a:t>
            </a:r>
          </a:p>
          <a:p>
            <a:r>
              <a:rPr lang="en-US" sz="3200" dirty="0"/>
              <a:t>Recruited students to fill out survey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2D69B4D8-A20C-4AA1-9709-CA4822A94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39050" y="1825625"/>
            <a:ext cx="3714750" cy="3946525"/>
          </a:xfrm>
        </p:spPr>
        <p:txBody>
          <a:bodyPr/>
          <a:lstStyle/>
          <a:p>
            <a:r>
              <a:rPr lang="en-US" dirty="0"/>
              <a:t>Add survey photo</a:t>
            </a:r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="" xmlns:a16="http://schemas.microsoft.com/office/drawing/2014/main" id="{14009CD3-1B28-4C3A-AEBA-785D33510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51897" y="2033786"/>
            <a:ext cx="4687889" cy="351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4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1093</Words>
  <Application>Microsoft Macintosh PowerPoint</Application>
  <PresentationFormat>Widescreen</PresentationFormat>
  <Paragraphs>238</Paragraphs>
  <Slides>29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Avenir Next LT Pro</vt:lpstr>
      <vt:lpstr>Calibri</vt:lpstr>
      <vt:lpstr>Calibri Light</vt:lpstr>
      <vt:lpstr>Arial</vt:lpstr>
      <vt:lpstr>Office Theme</vt:lpstr>
      <vt:lpstr>Document</vt:lpstr>
      <vt:lpstr>St Charles  Heart and Soul</vt:lpstr>
      <vt:lpstr>“When a community takes the time to get to know itself, it gains a sense of identity and purpose that informs decisions about its future.”   Lyman Orton,  Founder and chairman of Orton Family Foundation </vt:lpstr>
      <vt:lpstr>In the Beginning…</vt:lpstr>
      <vt:lpstr>August 2018: St Charles Team Formed</vt:lpstr>
      <vt:lpstr>Team met monthly ……</vt:lpstr>
      <vt:lpstr>Adopted Heart and Soul Principles</vt:lpstr>
      <vt:lpstr>Timeline</vt:lpstr>
      <vt:lpstr>Lay the groundwork</vt:lpstr>
      <vt:lpstr>Collected surveys, listened to all voices…</vt:lpstr>
      <vt:lpstr>Voices were heard!</vt:lpstr>
      <vt:lpstr>Identified St Charles Demographics </vt:lpstr>
      <vt:lpstr>Gender Distribution</vt:lpstr>
      <vt:lpstr>Age Distribution</vt:lpstr>
      <vt:lpstr>Annual Household Income</vt:lpstr>
      <vt:lpstr>Community Meeting</vt:lpstr>
      <vt:lpstr>Data rich….</vt:lpstr>
      <vt:lpstr>St Charles Team created Value Statements</vt:lpstr>
      <vt:lpstr> </vt:lpstr>
      <vt:lpstr>Meanwhile…</vt:lpstr>
      <vt:lpstr>St Charles  Heart and Soul Statements</vt:lpstr>
      <vt:lpstr>Small town feel…</vt:lpstr>
      <vt:lpstr>Theme: Small Town</vt:lpstr>
      <vt:lpstr>Natural Beauty</vt:lpstr>
      <vt:lpstr>Theme: Natural Beauty</vt:lpstr>
      <vt:lpstr>Heritage and Traditions</vt:lpstr>
      <vt:lpstr>Theme: Heritage and Traditions</vt:lpstr>
      <vt:lpstr>Community Connections</vt:lpstr>
      <vt:lpstr>Theme: Community Connections</vt:lpstr>
      <vt:lpstr>Next Steps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Charles  Heart and Soul</dc:title>
  <dc:creator>Gary Vetter</dc:creator>
  <cp:lastModifiedBy>dibartel@netins.net</cp:lastModifiedBy>
  <cp:revision>16</cp:revision>
  <dcterms:created xsi:type="dcterms:W3CDTF">2020-08-02T04:20:56Z</dcterms:created>
  <dcterms:modified xsi:type="dcterms:W3CDTF">2020-08-04T15:25:48Z</dcterms:modified>
</cp:coreProperties>
</file>